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video/unknown"/>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82" r:id="rId3"/>
    <p:sldMasterId id="2147483702" r:id="rId4"/>
    <p:sldMasterId id="2147483705" r:id="rId5"/>
    <p:sldMasterId id="2147483716" r:id="rId6"/>
    <p:sldMasterId id="2147483723" r:id="rId7"/>
    <p:sldMasterId id="2147483734" r:id="rId8"/>
    <p:sldMasterId id="2147483745" r:id="rId9"/>
    <p:sldMasterId id="2147483752" r:id="rId10"/>
  </p:sldMasterIdLst>
  <p:notesMasterIdLst>
    <p:notesMasterId r:id="rId47"/>
  </p:notesMasterIdLst>
  <p:sldIdLst>
    <p:sldId id="256" r:id="rId11"/>
    <p:sldId id="260" r:id="rId12"/>
    <p:sldId id="308" r:id="rId13"/>
    <p:sldId id="258" r:id="rId14"/>
    <p:sldId id="288" r:id="rId15"/>
    <p:sldId id="289" r:id="rId16"/>
    <p:sldId id="284" r:id="rId17"/>
    <p:sldId id="290" r:id="rId18"/>
    <p:sldId id="291" r:id="rId19"/>
    <p:sldId id="292" r:id="rId20"/>
    <p:sldId id="283" r:id="rId21"/>
    <p:sldId id="294" r:id="rId22"/>
    <p:sldId id="267" r:id="rId23"/>
    <p:sldId id="307" r:id="rId24"/>
    <p:sldId id="287" r:id="rId25"/>
    <p:sldId id="296" r:id="rId26"/>
    <p:sldId id="304" r:id="rId27"/>
    <p:sldId id="282" r:id="rId28"/>
    <p:sldId id="300" r:id="rId29"/>
    <p:sldId id="297" r:id="rId30"/>
    <p:sldId id="298" r:id="rId31"/>
    <p:sldId id="302" r:id="rId32"/>
    <p:sldId id="301" r:id="rId33"/>
    <p:sldId id="303" r:id="rId34"/>
    <p:sldId id="299" r:id="rId35"/>
    <p:sldId id="268" r:id="rId36"/>
    <p:sldId id="286" r:id="rId37"/>
    <p:sldId id="305" r:id="rId38"/>
    <p:sldId id="306" r:id="rId39"/>
    <p:sldId id="281" r:id="rId40"/>
    <p:sldId id="285" r:id="rId41"/>
    <p:sldId id="269" r:id="rId42"/>
    <p:sldId id="275" r:id="rId43"/>
    <p:sldId id="280" r:id="rId44"/>
    <p:sldId id="263" r:id="rId45"/>
    <p:sldId id="26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51D"/>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9" autoAdjust="0"/>
    <p:restoredTop sz="65633" autoAdjust="0"/>
  </p:normalViewPr>
  <p:slideViewPr>
    <p:cSldViewPr snapToGrid="0" snapToObjects="1">
      <p:cViewPr varScale="1">
        <p:scale>
          <a:sx n="127" d="100"/>
          <a:sy n="127" d="100"/>
        </p:scale>
        <p:origin x="-2328" y="-104"/>
      </p:cViewPr>
      <p:guideLst>
        <p:guide orient="horz" pos="2167"/>
        <p:guide pos="2880"/>
      </p:guideLst>
    </p:cSldViewPr>
  </p:slideViewPr>
  <p:outlineViewPr>
    <p:cViewPr>
      <p:scale>
        <a:sx n="33" d="100"/>
        <a:sy n="33" d="100"/>
      </p:scale>
      <p:origin x="0" y="28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EA0DBE-4458-7349-8DB4-B45B1B6487F3}" type="datetimeFigureOut">
              <a:rPr lang="en-US" smtClean="0"/>
              <a:t>3/11/12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65C51-ACD0-EB42-9E75-DB57B27F6178}" type="slidenum">
              <a:rPr lang="en-US" smtClean="0"/>
              <a:t>‹#›</a:t>
            </a:fld>
            <a:endParaRPr lang="en-US"/>
          </a:p>
        </p:txBody>
      </p:sp>
    </p:spTree>
    <p:extLst>
      <p:ext uri="{BB962C8B-B14F-4D97-AF65-F5344CB8AC3E}">
        <p14:creationId xmlns:p14="http://schemas.microsoft.com/office/powerpoint/2010/main" val="2651637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ie.microsoft.com/testdrive/HTML5/CORSUploa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Workers</a:t>
            </a:r>
          </a:p>
          <a:p>
            <a:endParaRPr lang="en-US" baseline="0" dirty="0" smtClean="0"/>
          </a:p>
          <a:p>
            <a:r>
              <a:rPr lang="en-US" baseline="0" dirty="0" smtClean="0"/>
              <a:t>http://www.html5rocks.com/en/tutorials/workers/basics/</a:t>
            </a:r>
          </a:p>
          <a:p>
            <a:r>
              <a:rPr lang="en-US" baseline="0" dirty="0" smtClean="0"/>
              <a:t>http://</a:t>
            </a:r>
            <a:r>
              <a:rPr lang="en-US" baseline="0" dirty="0" err="1" smtClean="0"/>
              <a:t>ie.microsoft.com</a:t>
            </a:r>
            <a:r>
              <a:rPr lang="en-US" baseline="0" dirty="0" smtClean="0"/>
              <a:t>/</a:t>
            </a:r>
            <a:r>
              <a:rPr lang="en-US" baseline="0" dirty="0" err="1" smtClean="0"/>
              <a:t>testdrive</a:t>
            </a:r>
            <a:r>
              <a:rPr lang="en-US" baseline="0" dirty="0" smtClean="0"/>
              <a:t>/HTML5/WebWorkerTest262/</a:t>
            </a:r>
            <a:r>
              <a:rPr lang="en-US" baseline="0" dirty="0" err="1" smtClean="0"/>
              <a:t>Default.html</a:t>
            </a:r>
            <a:endParaRPr lang="en-US" baseline="0" dirty="0" smtClean="0"/>
          </a:p>
          <a:p>
            <a:endParaRPr lang="en-US" baseline="0" dirty="0" smtClean="0"/>
          </a:p>
          <a:p>
            <a:endParaRPr lang="en-US" baseline="0" dirty="0" smtClean="0"/>
          </a:p>
          <a:p>
            <a:r>
              <a:rPr lang="en-US" baseline="0" dirty="0" err="1" smtClean="0"/>
              <a:t>WebSockets</a:t>
            </a:r>
            <a:endParaRPr lang="en-US" baseline="0" dirty="0" smtClean="0"/>
          </a:p>
          <a:p>
            <a:endParaRPr lang="en-US" baseline="0" dirty="0" smtClean="0"/>
          </a:p>
          <a:p>
            <a:r>
              <a:rPr lang="en-US" baseline="0" dirty="0" smtClean="0"/>
              <a:t>http://html5labs.interoperabilitybridges.com/prototypes/</a:t>
            </a:r>
            <a:r>
              <a:rPr lang="en-US" baseline="0" dirty="0" err="1" smtClean="0"/>
              <a:t>websockets</a:t>
            </a:r>
            <a:r>
              <a:rPr lang="en-US" baseline="0" dirty="0" smtClean="0"/>
              <a:t>/</a:t>
            </a:r>
            <a:r>
              <a:rPr lang="en-US" baseline="0" dirty="0" err="1" smtClean="0"/>
              <a:t>websockets</a:t>
            </a:r>
            <a:r>
              <a:rPr lang="en-US" baseline="0" dirty="0" smtClean="0"/>
              <a:t>/info</a:t>
            </a:r>
          </a:p>
          <a:p>
            <a:endParaRPr lang="en-US" baseline="0" dirty="0" smtClean="0"/>
          </a:p>
          <a:p>
            <a:r>
              <a:rPr lang="en-US" baseline="0" dirty="0" smtClean="0"/>
              <a:t>http://html5labs.cloudapp.net/</a:t>
            </a:r>
            <a:r>
              <a:rPr lang="en-US" baseline="0" dirty="0" err="1" smtClean="0"/>
              <a:t>WebSockets</a:t>
            </a:r>
            <a:r>
              <a:rPr lang="en-US" baseline="0" dirty="0" smtClean="0"/>
              <a:t>/</a:t>
            </a:r>
            <a:r>
              <a:rPr lang="en-US" baseline="0" dirty="0" err="1" smtClean="0"/>
              <a:t>ChatDemo</a:t>
            </a:r>
            <a:r>
              <a:rPr lang="en-US" baseline="0" dirty="0" smtClean="0"/>
              <a:t>/</a:t>
            </a:r>
            <a:r>
              <a:rPr lang="en-US" baseline="0" dirty="0" err="1" smtClean="0"/>
              <a:t>wsdemo.html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IndexedDB</a:t>
            </a:r>
            <a:r>
              <a:rPr lang="en-US" baseline="0" dirty="0" smtClean="0"/>
              <a:t> is a W3C draft specification for the storage of large amounts of structured data in the browser, using indexes that allow for high performance searches on this data. </a:t>
            </a:r>
            <a:r>
              <a:rPr lang="en-US" baseline="0" dirty="0" err="1" smtClean="0"/>
              <a:t>IndexedDB</a:t>
            </a:r>
            <a:r>
              <a:rPr lang="en-US" baseline="0" dirty="0" smtClean="0"/>
              <a:t> can be used for browser-implemented functions like bookmarks, and as a client-side cache for web apps like email.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 No need to demo </a:t>
            </a:r>
            <a:r>
              <a:rPr lang="en-US" baseline="0" dirty="0" err="1" smtClean="0"/>
              <a:t>IndexedDB</a:t>
            </a:r>
            <a:r>
              <a:rPr lang="en-US" baseline="0" dirty="0" smtClean="0"/>
              <a:t> here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27</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28</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29</a:t>
            </a:fld>
            <a:endParaRPr lang="en-US"/>
          </a:p>
        </p:txBody>
      </p:sp>
    </p:spTree>
    <p:extLst>
      <p:ext uri="{BB962C8B-B14F-4D97-AF65-F5344CB8AC3E}">
        <p14:creationId xmlns:p14="http://schemas.microsoft.com/office/powerpoint/2010/main" val="170369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smtClean="0"/>
          </a:p>
          <a:p>
            <a:pPr marL="0" indent="0">
              <a:buNone/>
            </a:pPr>
            <a:r>
              <a:rPr lang="en-US" dirty="0" smtClean="0">
                <a:hlinkClick r:id="rId3"/>
              </a:rPr>
              <a:t>http://ie.microsoft.com/testdrive/HTML5/CORSUpload/</a:t>
            </a:r>
            <a:endParaRPr lang="en-US"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DOM window object has always provided access to the browser’s history through the “history” object. It exposes methods like back, forward and go to allow script-based navigation. HTML5 introduced the </a:t>
            </a:r>
            <a:r>
              <a:rPr lang="en-US" baseline="0" dirty="0" err="1" smtClean="0"/>
              <a:t>history.pushSate</a:t>
            </a:r>
            <a:r>
              <a:rPr lang="en-US" baseline="0" dirty="0" smtClean="0"/>
              <a:t>() and </a:t>
            </a:r>
            <a:r>
              <a:rPr lang="en-US" baseline="0" dirty="0" err="1" smtClean="0"/>
              <a:t>history.replaceState</a:t>
            </a:r>
            <a:r>
              <a:rPr lang="en-US" baseline="0" dirty="0" smtClean="0"/>
              <a:t>() methods, which allow you to add and modify history entries. The code above will actually change the address bar to “/contact”, but it won’t cause the browser to load the “contact” route, or even check that it exists. In essence, the History API means that the back button is no longer broken when using AJAX!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p>
          <a:p>
            <a:endParaRPr lang="en-US" baseline="0" dirty="0" smtClean="0"/>
          </a:p>
          <a:p>
            <a:r>
              <a:rPr lang="en-US" dirty="0" smtClean="0"/>
              <a:t>http://</a:t>
            </a:r>
            <a:r>
              <a:rPr lang="en-US" dirty="0" err="1" smtClean="0"/>
              <a:t>ie.microsoft.com</a:t>
            </a:r>
            <a:r>
              <a:rPr lang="en-US" dirty="0" smtClean="0"/>
              <a:t>/</a:t>
            </a:r>
            <a:r>
              <a:rPr lang="en-US" dirty="0" err="1" smtClean="0"/>
              <a:t>testdrive</a:t>
            </a:r>
            <a:r>
              <a:rPr lang="en-US" dirty="0" smtClean="0"/>
              <a:t>/HTML5/</a:t>
            </a:r>
            <a:r>
              <a:rPr lang="en-US" dirty="0" err="1" smtClean="0"/>
              <a:t>Geolocation</a:t>
            </a:r>
            <a:r>
              <a:rPr lang="en-US" dirty="0" smtClean="0"/>
              <a:t>/</a:t>
            </a:r>
            <a:r>
              <a:rPr lang="en-US" dirty="0" err="1" smtClean="0"/>
              <a:t>Default.html</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a:p>
            <a:endParaRPr lang="en-US" baseline="0" dirty="0" smtClean="0"/>
          </a:p>
          <a:p>
            <a:r>
              <a:rPr lang="en-US" baseline="0" dirty="0" smtClean="0"/>
              <a:t>http://</a:t>
            </a:r>
            <a:r>
              <a:rPr lang="en-US" baseline="0" dirty="0" err="1" smtClean="0"/>
              <a:t>www.cuttherope.ie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14</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65C51-ACD0-EB42-9E75-DB57B27F6178}" type="slidenum">
              <a:rPr lang="en-US" smtClean="0"/>
              <a:t>15</a:t>
            </a:fld>
            <a:endParaRPr lang="en-US"/>
          </a:p>
        </p:txBody>
      </p:sp>
    </p:spTree>
    <p:extLst>
      <p:ext uri="{BB962C8B-B14F-4D97-AF65-F5344CB8AC3E}">
        <p14:creationId xmlns:p14="http://schemas.microsoft.com/office/powerpoint/2010/main" val="3471630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52328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7664" y="2265475"/>
            <a:ext cx="7683913" cy="1523497"/>
          </a:xfrm>
        </p:spPr>
        <p:txBody>
          <a:bodyPr anchor="ctr">
            <a:noAutofit/>
          </a:bodyPr>
          <a:lstStyle>
            <a:lvl1pPr>
              <a:lnSpc>
                <a:spcPct val="90000"/>
              </a:lnSpc>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727662" y="4703875"/>
            <a:ext cx="7683914" cy="463255"/>
          </a:xfrm>
        </p:spPr>
        <p:txBody>
          <a:bodyPr>
            <a:noAutofit/>
          </a:bodyPr>
          <a:lstStyle>
            <a:lvl1pPr marL="0" indent="0" algn="l">
              <a:lnSpc>
                <a:spcPct val="90000"/>
              </a:lnSpc>
              <a:spcBef>
                <a:spcPts val="0"/>
              </a:spcBef>
              <a:buNone/>
              <a:defRPr>
                <a:solidFill>
                  <a:schemeClr val="bg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2"/>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2"/>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33601"/>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5"/>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2"/>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2"/>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rgbClr val="DB351D">
                    <a:alpha val="99000"/>
                  </a:srgb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7"/>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2265473"/>
            <a:ext cx="7683913"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27662" y="4703873"/>
            <a:ext cx="7683914"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89144"/>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55047"/>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89146"/>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1"/>
            <a:ext cx="4115872" cy="2134431"/>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1"/>
            <a:ext cx="4115872" cy="2134431"/>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33600"/>
            <a:ext cx="4114800" cy="1860253"/>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8893"/>
            <a:ext cx="4115872" cy="69890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133601"/>
            <a:ext cx="4115872" cy="1860253"/>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800"/>
            <a:ext cx="8363938" cy="2005677"/>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solidFill>
                  <a:srgbClr val="FFFFFF"/>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5"/>
            <a:ext cx="8363937"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3/11/12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905003"/>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15897129"/>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64671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4" y="4191003"/>
            <a:ext cx="6994363"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8" y="4876800"/>
            <a:ext cx="7683914"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25022622"/>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181105677"/>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2282941804"/>
      </p:ext>
    </p:extLst>
  </p:cSld>
  <p:clrMapOvr>
    <a:masterClrMapping/>
  </p:clrMapOvr>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34306741"/>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43722526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2"/>
            <a:ext cx="8363938" cy="20056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2165079183"/>
      </p:ext>
    </p:extLst>
  </p:cSld>
  <p:clrMapOvr>
    <a:masterClrMapping/>
  </p:clrMapOvr>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Layout with Backgroun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925451"/>
      </p:ext>
    </p:extLst>
  </p:cSld>
  <p:clrMapOvr>
    <a:masterClrMapping/>
  </p:clrMapOvr>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57968912"/>
      </p:ext>
    </p:extLst>
  </p:cSld>
  <p:clrMapOvr>
    <a:masterClrMapping/>
  </p:clrMapOvr>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E062B9B-896E-4975-896A-78D71B1CD5B8}" type="datetimeFigureOut">
              <a:rPr lang="en-US" smtClean="0"/>
              <a:t>3/11/12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0B3028B-E1D9-42F4-990A-680C43838639}" type="slidenum">
              <a:rPr lang="en-US" smtClean="0"/>
              <a:t>‹#›</a:t>
            </a:fld>
            <a:endParaRPr lang="en-US"/>
          </a:p>
        </p:txBody>
      </p:sp>
    </p:spTree>
    <p:extLst>
      <p:ext uri="{BB962C8B-B14F-4D97-AF65-F5344CB8AC3E}">
        <p14:creationId xmlns:p14="http://schemas.microsoft.com/office/powerpoint/2010/main" val="400341864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3797300"/>
            <a:ext cx="5410200" cy="685800"/>
          </a:xfrm>
          <a:prstGeom prst="rect">
            <a:avLst/>
          </a:prstGeom>
        </p:spPr>
        <p:txBody>
          <a:bodyPr lIns="0" tIns="0" rIns="0" bIns="0" anchor="t"/>
          <a:lstStyle>
            <a:lvl1pPr algn="l">
              <a:defRPr sz="4000" b="1" spc="-150">
                <a:solidFill>
                  <a:schemeClr val="tx1"/>
                </a:solidFill>
                <a:effectLst>
                  <a:outerShdw blurRad="38100" dist="38100" dir="2700000" algn="tl">
                    <a:srgbClr val="000000">
                      <a:alpha val="43137"/>
                    </a:srgbClr>
                  </a:outerShdw>
                </a:effectLst>
                <a:latin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971800" y="4572000"/>
            <a:ext cx="5410200" cy="1981200"/>
          </a:xfrm>
          <a:prstGeom prst="rect">
            <a:avLst/>
          </a:prstGeom>
        </p:spPr>
        <p:txBody>
          <a:bodyPr lIns="0" tIns="0" rIns="0" bIns="0" anchor="b"/>
          <a:lstStyle>
            <a:lvl1pPr marL="0" indent="0" algn="l">
              <a:spcBef>
                <a:spcPts val="0"/>
              </a:spcBef>
              <a:buNone/>
              <a:defRPr sz="2800" spc="-150">
                <a:solidFill>
                  <a:schemeClr val="bg1">
                    <a:lumMod val="95000"/>
                  </a:schemeClr>
                </a:solidFill>
                <a:effectLst>
                  <a:outerShdw blurRad="38100" dist="38100" dir="2700000" algn="tl">
                    <a:srgbClr val="000000">
                      <a:alpha val="43137"/>
                    </a:srgbClr>
                  </a:outerShdw>
                </a:effectLst>
                <a:latin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34457416"/>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lvl1pPr>
              <a:defRPr>
                <a:latin typeface="Segoe UI" pitchFamily="34" charset="0"/>
              </a:defRPr>
            </a:lvl1pPr>
          </a:lstStyle>
          <a:p>
            <a:fld id="{53B3622E-D463-4256-B9C2-0E6300B96BB7}" type="datetimeFigureOut">
              <a:rPr lang="en-US" smtClean="0">
                <a:solidFill>
                  <a:prstClr val="black"/>
                </a:solidFill>
              </a:rPr>
              <a:pPr/>
              <a:t>3/11/12</a:t>
            </a:fld>
            <a:endParaRPr lang="en-US" dirty="0">
              <a:solidFill>
                <a:prstClr val="black"/>
              </a:solidFill>
            </a:endParaRPr>
          </a:p>
        </p:txBody>
      </p:sp>
      <p:sp>
        <p:nvSpPr>
          <p:cNvPr id="3" name="Footer Placeholder 2"/>
          <p:cNvSpPr>
            <a:spLocks noGrp="1"/>
          </p:cNvSpPr>
          <p:nvPr>
            <p:ph type="ftr" sz="quarter" idx="11"/>
          </p:nvPr>
        </p:nvSpPr>
        <p:spPr>
          <a:xfrm>
            <a:off x="3124200" y="6356351"/>
            <a:ext cx="2895600" cy="365125"/>
          </a:xfrm>
          <a:prstGeom prst="rect">
            <a:avLst/>
          </a:prstGeom>
        </p:spPr>
        <p:txBody>
          <a:bodyPr/>
          <a:lstStyle>
            <a:lvl1pPr>
              <a:defRPr>
                <a:latin typeface="Segoe UI" pitchFamily="34" charset="0"/>
              </a:defRPr>
            </a:lvl1pPr>
          </a:lstStyle>
          <a:p>
            <a:endParaRPr lang="en-US" dirty="0">
              <a:solidFill>
                <a:prstClr val="black"/>
              </a:solidFill>
            </a:endParaRPr>
          </a:p>
        </p:txBody>
      </p:sp>
      <p:sp>
        <p:nvSpPr>
          <p:cNvPr id="4" name="Slide Number Placeholder 3"/>
          <p:cNvSpPr>
            <a:spLocks noGrp="1"/>
          </p:cNvSpPr>
          <p:nvPr>
            <p:ph type="sldNum" sz="quarter" idx="12"/>
          </p:nvPr>
        </p:nvSpPr>
        <p:spPr>
          <a:xfrm>
            <a:off x="6553200" y="6356351"/>
            <a:ext cx="2133600" cy="365125"/>
          </a:xfrm>
          <a:prstGeom prst="rect">
            <a:avLst/>
          </a:prstGeom>
        </p:spPr>
        <p:txBody>
          <a:bodyPr/>
          <a:lstStyle>
            <a:lvl1pPr>
              <a:defRPr>
                <a:latin typeface="Segoe UI" pitchFamily="34" charset="0"/>
              </a:defRPr>
            </a:lvl1pPr>
          </a:lstStyle>
          <a:p>
            <a:fld id="{B9AE970A-1F87-4BEE-A4E4-FAC78FA6147D}"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858865253"/>
      </p:ext>
    </p:extLst>
  </p:cSld>
  <p:clrMapOvr>
    <a:masterClrMapping/>
  </p:clrMapOvr>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and Titl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5778000"/>
            <a:ext cx="9144000" cy="1080000"/>
          </a:xfrm>
          <a:prstGeom prst="rect">
            <a:avLst/>
          </a:prstGeom>
          <a:solidFill>
            <a:schemeClr val="tx1">
              <a:alpha val="90000"/>
            </a:schemeClr>
          </a:solidFill>
        </p:spPr>
        <p:txBody>
          <a:bodyPr anchor="ctr"/>
          <a:lstStyle>
            <a:lvl1pPr marL="0" indent="0" algn="ctr">
              <a:buNone/>
              <a:defRPr sz="5400" spc="-300">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marL="457200" indent="0" algn="ctr">
              <a:buNone/>
              <a:defRPr>
                <a:latin typeface="Segoe UI" pitchFamily="34" charset="0"/>
                <a:ea typeface="Segoe UI" pitchFamily="34" charset="0"/>
                <a:cs typeface="Segoe UI" pitchFamily="34" charset="0"/>
              </a:defRPr>
            </a:lvl2pPr>
            <a:lvl3pPr marL="914400" indent="0" algn="ctr">
              <a:buNone/>
              <a:defRPr>
                <a:latin typeface="Segoe UI" pitchFamily="34" charset="0"/>
                <a:ea typeface="Segoe UI" pitchFamily="34" charset="0"/>
                <a:cs typeface="Segoe UI" pitchFamily="34" charset="0"/>
              </a:defRPr>
            </a:lvl3pPr>
            <a:lvl4pPr marL="1371600" indent="0" algn="ctr">
              <a:buNone/>
              <a:defRPr>
                <a:latin typeface="Segoe UI" pitchFamily="34" charset="0"/>
                <a:ea typeface="Segoe UI" pitchFamily="34" charset="0"/>
                <a:cs typeface="Segoe UI" pitchFamily="34" charset="0"/>
              </a:defRPr>
            </a:lvl4pPr>
            <a:lvl5pPr marL="1828800" indent="0" algn="ctr">
              <a:buNone/>
              <a:defRPr>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538205546"/>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umn Layout with Backgroun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92000" y="549000"/>
            <a:ext cx="7560000" cy="5760000"/>
          </a:xfrm>
          <a:prstGeom prst="rect">
            <a:avLst/>
          </a:prstGeom>
          <a:solidFill>
            <a:schemeClr val="tx1">
              <a:alpha val="90000"/>
            </a:schemeClr>
          </a:solidFill>
        </p:spPr>
        <p:txBody>
          <a:bodyPr wrap="square" lIns="108000" tIns="108000" rIns="108000" bIns="108000" numCol="1" anchor="ctr"/>
          <a:lstStyle>
            <a:lvl1pPr marL="0" indent="0" algn="ctr">
              <a:buNone/>
              <a:defRPr sz="5400" spc="-30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1pPr>
            <a:lvl2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2pPr>
            <a:lvl3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3pPr>
            <a:lvl4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4pPr>
            <a:lvl5pPr>
              <a:defRPr sz="3200" spc="-150">
                <a:solidFill>
                  <a:schemeClr val="bg1"/>
                </a:solidFill>
                <a:effectLst>
                  <a:outerShdw blurRad="38100" dist="38100" dir="2700000" algn="tl">
                    <a:srgbClr val="000000">
                      <a:alpha val="43137"/>
                    </a:srgbClr>
                  </a:outerShdw>
                </a:effectLst>
                <a:latin typeface="Segoe UI" pitchFamily="34" charset="0"/>
                <a:ea typeface="Segoe UI" pitchFamily="34" charset="0"/>
                <a:cs typeface="Segoe UI" pitchFamily="34" charset="0"/>
              </a:defRPr>
            </a:lvl5pPr>
          </a:lstStyle>
          <a:p>
            <a:pPr lvl="0"/>
            <a:r>
              <a:rPr lang="en-US" smtClean="0"/>
              <a:t>Click to edit Master text styles</a:t>
            </a:r>
          </a:p>
        </p:txBody>
      </p:sp>
    </p:spTree>
    <p:extLst>
      <p:ext uri="{BB962C8B-B14F-4D97-AF65-F5344CB8AC3E}">
        <p14:creationId xmlns:p14="http://schemas.microsoft.com/office/powerpoint/2010/main" val="4204004617"/>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Demo">
    <p:spTree>
      <p:nvGrpSpPr>
        <p:cNvPr id="1" name=""/>
        <p:cNvGrpSpPr/>
        <p:nvPr/>
      </p:nvGrpSpPr>
      <p:grpSpPr>
        <a:xfrm>
          <a:off x="0" y="0"/>
          <a:ext cx="0" cy="0"/>
          <a:chOff x="0" y="0"/>
          <a:chExt cx="0" cy="0"/>
        </a:xfrm>
      </p:grpSpPr>
      <p:sp>
        <p:nvSpPr>
          <p:cNvPr id="5" name="TextBox 4"/>
          <p:cNvSpPr txBox="1"/>
          <p:nvPr userDrawn="1"/>
        </p:nvSpPr>
        <p:spPr>
          <a:xfrm>
            <a:off x="3276600" y="4184809"/>
            <a:ext cx="4629794" cy="2215991"/>
          </a:xfrm>
          <a:prstGeom prst="rect">
            <a:avLst/>
          </a:prstGeom>
          <a:noFill/>
        </p:spPr>
        <p:txBody>
          <a:bodyPr wrap="none" rtlCol="0" anchor="ctr">
            <a:spAutoFit/>
          </a:bodyPr>
          <a:lstStyle/>
          <a:p>
            <a:r>
              <a:rPr lang="en-AU" sz="13800" b="1" i="1" spc="-300" dirty="0">
                <a:solidFill>
                  <a:prstClr val="black"/>
                </a:solidFill>
                <a:latin typeface="Segoe UI" pitchFamily="34" charset="0"/>
              </a:rPr>
              <a:t>demo</a:t>
            </a:r>
          </a:p>
        </p:txBody>
      </p:sp>
    </p:spTree>
    <p:extLst>
      <p:ext uri="{BB962C8B-B14F-4D97-AF65-F5344CB8AC3E}">
        <p14:creationId xmlns:p14="http://schemas.microsoft.com/office/powerpoint/2010/main" val="3190137991"/>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2005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2"/>
            <a:ext cx="8363938" cy="620683"/>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00548"/>
          </a:xfrm>
        </p:spPr>
        <p:txBody>
          <a:bodyPr/>
          <a:lstStyle>
            <a:lvl1pPr marL="460375" indent="-460375">
              <a:buFontTx/>
              <a:buBlip>
                <a:blip r:embed="rId2"/>
              </a:buBlip>
              <a:defRPr/>
            </a:lvl1pPr>
            <a:lvl2pPr marL="855663" indent="-395288">
              <a:buFontTx/>
              <a:buBlip>
                <a:blip r:embed="rId2"/>
              </a:buBlip>
              <a:defRPr/>
            </a:lvl2pPr>
            <a:lvl3pPr marL="1258888" indent="-403225">
              <a:buFontTx/>
              <a:buBlip>
                <a:blip r:embed="rId2"/>
              </a:buBlip>
              <a:defRPr/>
            </a:lvl3pPr>
            <a:lvl4pPr marL="1604963" indent="-346075">
              <a:buFontTx/>
              <a:buBlip>
                <a:blip r:embed="rId2"/>
              </a:buBlip>
              <a:defRPr/>
            </a:lvl4pPr>
            <a:lvl5pPr marL="1941513" indent="-336550">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solidFill>
                  <a:schemeClr val="accent1">
                    <a:alpha val="99000"/>
                  </a:schemeClr>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9437" y="1905001"/>
            <a:ext cx="8363937" cy="2005677"/>
          </a:xfrm>
          <a:prstGeom prst="rect">
            <a:avLst/>
          </a:prstGeo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20683"/>
          </a:xfrm>
          <a:prstGeom prst="rect">
            <a:avLst/>
          </a:prstGeom>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447799"/>
            <a:ext cx="8363938" cy="2000548"/>
          </a:xfrm>
          <a:prstGeom prst="rect">
            <a:avLst/>
          </a:prstGeo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627623" y="2431024"/>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7623" y="2442175"/>
            <a:ext cx="6994362" cy="1523494"/>
          </a:xfrm>
          <a:prstGeom prst="rect">
            <a:avLst/>
          </a:prstGeo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627623" y="4191001"/>
            <a:ext cx="6994363" cy="461665"/>
          </a:xfrm>
          <a:prstGeom prst="rect">
            <a:avLst/>
          </a:prstGeo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799117" y="4876800"/>
            <a:ext cx="7683914" cy="1378644"/>
          </a:xfrm>
          <a:prstGeom prst="rect">
            <a:avLst/>
          </a:prstGeo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22" Type="http://schemas.openxmlformats.org/officeDocument/2006/relationships/image" Target="../media/image2.png"/><Relationship Id="rId23"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10.xml"/><Relationship Id="rId12" Type="http://schemas.openxmlformats.org/officeDocument/2006/relationships/image" Target="../media/image19.jpg"/><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5.jpe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20" Type="http://schemas.openxmlformats.org/officeDocument/2006/relationships/theme" Target="../theme/theme3.xml"/><Relationship Id="rId21" Type="http://schemas.openxmlformats.org/officeDocument/2006/relationships/image" Target="../media/image8.jpeg"/><Relationship Id="rId22" Type="http://schemas.openxmlformats.org/officeDocument/2006/relationships/image" Target="../media/image4.png"/><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slideLayout" Target="../slideLayouts/slideLayout37.xml"/><Relationship Id="rId17" Type="http://schemas.openxmlformats.org/officeDocument/2006/relationships/slideLayout" Target="../slideLayouts/slideLayout38.xml"/><Relationship Id="rId18" Type="http://schemas.openxmlformats.org/officeDocument/2006/relationships/slideLayout" Target="../slideLayouts/slideLayout39.xml"/><Relationship Id="rId19" Type="http://schemas.openxmlformats.org/officeDocument/2006/relationships/slideLayout" Target="../slideLayouts/slideLayout40.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4.xml"/><Relationship Id="rId3" Type="http://schemas.openxmlformats.org/officeDocument/2006/relationships/image" Target="../media/image5.jpeg"/></Relationships>
</file>

<file path=ppt/slideMasters/_rels/slideMaster5.xml.rels><?xml version="1.0" encoding="UTF-8" standalone="yes"?>
<Relationships xmlns="http://schemas.openxmlformats.org/package/2006/relationships"><Relationship Id="rId11" Type="http://schemas.openxmlformats.org/officeDocument/2006/relationships/theme" Target="../theme/theme5.xml"/><Relationship Id="rId12" Type="http://schemas.openxmlformats.org/officeDocument/2006/relationships/image" Target="../media/image18.png"/><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theme" Target="../theme/theme6.xml"/><Relationship Id="rId8" Type="http://schemas.openxmlformats.org/officeDocument/2006/relationships/image" Target="../media/image18.png"/><Relationship Id="rId1" Type="http://schemas.openxmlformats.org/officeDocument/2006/relationships/slideLayout" Target="../slideLayouts/slideLayout52.xml"/><Relationship Id="rId2"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9.jpg"/><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18.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9.xml"/><Relationship Id="rId8" Type="http://schemas.openxmlformats.org/officeDocument/2006/relationships/image" Target="../media/image18.png"/><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1">
            <a:alphaModFix amt="5000"/>
          </a:blip>
          <a:stretch>
            <a:fillRect/>
          </a:stretch>
        </p:blipFill>
        <p:spPr>
          <a:xfrm>
            <a:off x="-478025" y="0"/>
            <a:ext cx="10144970" cy="6858000"/>
          </a:xfrm>
          <a:prstGeom prst="rect">
            <a:avLst/>
          </a:prstGeom>
        </p:spPr>
      </p:pic>
      <p:sp>
        <p:nvSpPr>
          <p:cNvPr id="2" name="Title Placeholder 1"/>
          <p:cNvSpPr>
            <a:spLocks noGrp="1"/>
          </p:cNvSpPr>
          <p:nvPr>
            <p:ph type="title"/>
          </p:nvPr>
        </p:nvSpPr>
        <p:spPr>
          <a:xfrm>
            <a:off x="389436" y="228602"/>
            <a:ext cx="8363938" cy="620683"/>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scene3d>
              <a:camera prst="orthographicFront"/>
              <a:lightRig rig="glow" dir="tl">
                <a:rot lat="0" lon="0" rev="5400000"/>
              </a:lightRig>
            </a:scene3d>
            <a:sp3d contourW="12700">
              <a:contourClr>
                <a:schemeClr val="accent6">
                  <a:shade val="73000"/>
                </a:schemeClr>
              </a:contourClr>
            </a:sp3d>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2" name="Picture 11"/>
          <p:cNvPicPr>
            <a:picLocks noChangeAspect="1"/>
          </p:cNvPicPr>
          <p:nvPr userDrawn="1"/>
        </p:nvPicPr>
        <p:blipFill>
          <a:blip r:embed="rId22"/>
          <a:stretch>
            <a:fillRect/>
          </a:stretch>
        </p:blipFill>
        <p:spPr>
          <a:xfrm>
            <a:off x="7127522" y="6170364"/>
            <a:ext cx="1797756" cy="44082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520965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solidFill>
          <a:effectLst>
            <a:outerShdw blurRad="50800" dist="38100" dir="2700000" algn="tl" rotWithShape="0">
              <a:prstClr val="black">
                <a:alpha val="40000"/>
              </a:prstClr>
            </a:outerShdw>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3"/>
        </a:buBlip>
        <a:defRPr sz="3200" b="1" kern="1200" cap="none" spc="0">
          <a:ln w="11430"/>
          <a:solidFill>
            <a:srgbClr val="FFFFFF"/>
          </a:solidFill>
          <a:effectLst>
            <a:outerShdw blurRad="50800" dist="38100" dir="2700000" algn="tl" rotWithShape="0">
              <a:prstClr val="black">
                <a:alpha val="40000"/>
              </a:prstClr>
            </a:outerShdw>
          </a:effectLst>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3"/>
        </a:buBlip>
        <a:defRPr sz="2800" b="1" kern="1200" cap="none" spc="0">
          <a:ln w="11430"/>
          <a:solidFill>
            <a:srgbClr val="FFFFFF"/>
          </a:solidFill>
          <a:effectLst>
            <a:outerShdw blurRad="80000" dist="40000" dir="5040000" algn="tl">
              <a:srgbClr val="000000">
                <a:alpha val="30000"/>
              </a:srgbClr>
            </a:outerShdw>
          </a:effectLst>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3"/>
        </a:buBlip>
        <a:defRPr sz="2400" b="1" kern="1200" cap="none" spc="0">
          <a:ln w="11430"/>
          <a:solidFill>
            <a:srgbClr val="FFFFFF"/>
          </a:solidFill>
          <a:effectLst>
            <a:outerShdw blurRad="80000" dist="40000" dir="5040000" algn="tl">
              <a:srgbClr val="000000">
                <a:alpha val="30000"/>
              </a:srgbClr>
            </a:outerShdw>
          </a:effectLst>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3"/>
        </a:buBlip>
        <a:defRPr sz="2000" b="1" kern="1200" cap="none" spc="0">
          <a:ln w="11430"/>
          <a:solidFill>
            <a:srgbClr val="FFFFFF"/>
          </a:solidFill>
          <a:effectLst>
            <a:outerShdw blurRad="80000" dist="40000" dir="5040000" algn="tl">
              <a:srgbClr val="000000">
                <a:alpha val="30000"/>
              </a:srgb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5"/>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5"/>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681" r:id="rId1"/>
    <p:sldLayoutId id="2147483704" r:id="rId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0"/>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620683"/>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905003"/>
            <a:ext cx="8363936"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03"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6924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42767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25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0870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1.png"/><Relationship Id="rId1" Type="http://schemas.microsoft.com/office/2007/relationships/media" Target="../media/media1.gif"/><Relationship Id="rId2" Type="http://schemas.openxmlformats.org/officeDocument/2006/relationships/video" Target="../media/media1.gi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5" Type="http://schemas.openxmlformats.org/officeDocument/2006/relationships/image" Target="../media/image23.png"/><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10.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0802" y="898718"/>
            <a:ext cx="7683913" cy="1523497"/>
          </a:xfrm>
        </p:spPr>
        <p:txBody>
          <a:bodyPr/>
          <a:lstStyle/>
          <a:p>
            <a:r>
              <a:rPr lang="en-US" dirty="0" smtClean="0"/>
              <a:t>JavaScript API’s</a:t>
            </a:r>
            <a:endParaRPr lang="en-US" dirty="0"/>
          </a:p>
        </p:txBody>
      </p:sp>
      <p:sp>
        <p:nvSpPr>
          <p:cNvPr id="3" name="Subtitle 2"/>
          <p:cNvSpPr>
            <a:spLocks noGrp="1"/>
          </p:cNvSpPr>
          <p:nvPr>
            <p:ph type="subTitle" idx="1"/>
          </p:nvPr>
        </p:nvSpPr>
        <p:spPr>
          <a:xfrm>
            <a:off x="727662" y="2228646"/>
            <a:ext cx="7817680" cy="1075248"/>
          </a:xfrm>
        </p:spPr>
        <p:txBody>
          <a:bodyPr/>
          <a:lstStyle/>
          <a:p>
            <a:r>
              <a:rPr lang="en-US" dirty="0" smtClean="0">
                <a:solidFill>
                  <a:schemeClr val="tx1"/>
                </a:solidFill>
              </a:rPr>
              <a:t>*</a:t>
            </a:r>
            <a:r>
              <a:rPr lang="en-US" dirty="0" smtClean="0">
                <a:solidFill>
                  <a:schemeClr val="tx1"/>
                </a:solidFill>
              </a:rPr>
              <a:t>Raise your hand if you’re scared. It</a:t>
            </a:r>
            <a:r>
              <a:rPr lang="fr-FR" dirty="0" smtClean="0">
                <a:solidFill>
                  <a:schemeClr val="tx1"/>
                </a:solidFill>
              </a:rPr>
              <a:t>’</a:t>
            </a:r>
            <a:r>
              <a:rPr lang="en-US" dirty="0" smtClean="0">
                <a:solidFill>
                  <a:schemeClr val="tx1"/>
                </a:solidFill>
              </a:rPr>
              <a:t>s OK.</a:t>
            </a:r>
            <a:endParaRPr lang="en-US" dirty="0">
              <a:solidFill>
                <a:schemeClr val="tx1"/>
              </a:solidFill>
            </a:endParaRPr>
          </a:p>
        </p:txBody>
      </p:sp>
    </p:spTree>
    <p:extLst>
      <p:ext uri="{BB962C8B-B14F-4D97-AF65-F5344CB8AC3E}">
        <p14:creationId xmlns:p14="http://schemas.microsoft.com/office/powerpoint/2010/main" val="16889403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111312" y="2857500"/>
            <a:ext cx="1229045"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7935656" y="2684318"/>
            <a:ext cx="1603734"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a:xfrm>
            <a:off x="77326" y="228602"/>
            <a:ext cx="9066673" cy="1006429"/>
          </a:xfrm>
        </p:spPr>
        <p:txBody>
          <a:bodyPr/>
          <a:lstStyle/>
          <a:p>
            <a:r>
              <a:rPr lang="en-US" sz="3600" dirty="0" smtClean="0">
                <a:solidFill>
                  <a:srgbClr val="FFFFFF">
                    <a:alpha val="99000"/>
                  </a:srgbClr>
                </a:solidFill>
              </a:rPr>
              <a:t>&lt;canvas&gt; + JavaScript = </a:t>
            </a:r>
            <a:r>
              <a:rPr lang="en-US" sz="3600" dirty="0" smtClean="0">
                <a:solidFill>
                  <a:srgbClr val="FFFFFF">
                    <a:alpha val="99000"/>
                  </a:srgbClr>
                </a:solidFill>
              </a:rPr>
              <a:t>Pretty Much Anything</a:t>
            </a:r>
            <a:endParaRPr lang="en-US" sz="3600" dirty="0">
              <a:solidFill>
                <a:srgbClr val="FFFFFF">
                  <a:alpha val="99000"/>
                </a:srgbClr>
              </a:solidFill>
            </a:endParaRPr>
          </a:p>
        </p:txBody>
      </p:sp>
      <p:sp>
        <p:nvSpPr>
          <p:cNvPr id="9" name="Text Placeholder 5"/>
          <p:cNvSpPr>
            <a:spLocks noGrp="1"/>
          </p:cNvSpPr>
          <p:nvPr>
            <p:ph type="body" sz="quarter" idx="10"/>
          </p:nvPr>
        </p:nvSpPr>
        <p:spPr>
          <a:xfrm>
            <a:off x="389437" y="1447801"/>
            <a:ext cx="8363937" cy="4431982"/>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smtClean="0">
                <a:ln>
                  <a:noFill/>
                </a:ln>
                <a:solidFill>
                  <a:sysClr val="windowText" lastClr="000000"/>
                </a:solidFill>
                <a:effectLst/>
                <a:uLnTx/>
                <a:uFillTx/>
              </a:rPr>
              <a:t>var</a:t>
            </a: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0" i="0" u="none" strike="noStrike" kern="0" cap="none" spc="0" normalizeH="0" baseline="0" noProof="0" dirty="0" smtClean="0">
                <a:ln>
                  <a:noFill/>
                </a:ln>
                <a:solidFill>
                  <a:sysClr val="windowText" lastClr="000000"/>
                </a:solidFill>
                <a:effectLst/>
                <a:uLnTx/>
                <a:uFillTx/>
              </a:rPr>
              <a:t> = </a:t>
            </a:r>
            <a:r>
              <a:rPr kumimoji="0" lang="en-US" sz="2400" b="0" i="0" u="none" strike="noStrike" kern="0" cap="none" spc="0" normalizeH="0" baseline="0" noProof="0" dirty="0" err="1" smtClean="0">
                <a:ln>
                  <a:noFill/>
                </a:ln>
                <a:solidFill>
                  <a:sysClr val="windowText" lastClr="000000"/>
                </a:solidFill>
                <a:effectLst/>
                <a:uLnTx/>
                <a:uFillTx/>
              </a:rPr>
              <a:t>document.getElementById</a:t>
            </a:r>
            <a:r>
              <a:rPr kumimoji="0" lang="en-US" sz="24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4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4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4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canvasContext.</a:t>
            </a:r>
            <a:r>
              <a:rPr kumimoji="0" lang="en-US" sz="24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4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1/2, </a:t>
            </a:r>
            <a:r>
              <a:rPr kumimoji="0" lang="en-US" sz="2400" b="0" i="0" u="none" strike="noStrike" kern="0" cap="none" spc="0" normalizeH="0" baseline="0" noProof="0" dirty="0" err="1" smtClean="0">
                <a:ln>
                  <a:noFill/>
                </a:ln>
                <a:solidFill>
                  <a:sysClr val="windowText" lastClr="000000"/>
                </a:solidFill>
                <a:effectLst/>
                <a:uLnTx/>
                <a:uFillTx/>
              </a:rPr>
              <a:t>Math.PI</a:t>
            </a:r>
            <a:r>
              <a:rPr kumimoji="0" lang="en-US" sz="24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4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4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4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rgba</a:t>
            </a:r>
            <a:r>
              <a:rPr kumimoji="0" lang="en-US" sz="24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ysClr val="windowText" lastClr="000000"/>
                </a:solidFill>
                <a:effectLst/>
                <a:uLnTx/>
                <a:uFillTx/>
              </a:rPr>
              <a:t>   </a:t>
            </a:r>
            <a:r>
              <a:rPr kumimoji="0" lang="en-US" sz="2400" b="0" i="0" u="none" strike="noStrike" kern="0" cap="none" spc="0" normalizeH="0" baseline="0" noProof="0" dirty="0" err="1" smtClean="0">
                <a:ln>
                  <a:noFill/>
                </a:ln>
                <a:solidFill>
                  <a:sysClr val="windowText" lastClr="000000"/>
                </a:solidFill>
                <a:effectLst/>
                <a:uLnTx/>
                <a:uFillTx/>
              </a:rPr>
              <a:t>canvasContext.</a:t>
            </a:r>
            <a:r>
              <a:rPr kumimoji="0" lang="en-US" sz="24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400" b="0" i="0" u="none" strike="noStrike" kern="0" cap="none" spc="0" normalizeH="0" baseline="0" noProof="0" dirty="0" smtClean="0">
                <a:ln>
                  <a:noFill/>
                </a:ln>
                <a:solidFill>
                  <a:sysClr val="windowText" lastClr="000000"/>
                </a:solidFill>
                <a:effectLst/>
                <a:uLnTx/>
                <a:uFillTx/>
              </a:rPr>
              <a:t>();</a:t>
            </a:r>
            <a:endParaRPr kumimoji="0" lang="en-US" sz="24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86176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Canvas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3052103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2</a:t>
                      </a:r>
                      <a:endParaRPr lang="en-US" sz="3200" b="1" dirty="0">
                        <a:solidFill>
                          <a:srgbClr val="000000"/>
                        </a:solidFill>
                      </a:endParaRPr>
                    </a:p>
                  </a:txBody>
                  <a:tcPr/>
                </a:tc>
                <a:tc>
                  <a:txBody>
                    <a:bodyPr/>
                    <a:lstStyle/>
                    <a:p>
                      <a:pPr algn="ctr"/>
                      <a:r>
                        <a:rPr lang="en-US" sz="3200" b="1" dirty="0" smtClean="0">
                          <a:solidFill>
                            <a:srgbClr val="000000"/>
                          </a:solidFill>
                        </a:rPr>
                        <a:t>9</a:t>
                      </a:r>
                      <a:endParaRPr lang="en-US" sz="3200" b="1" dirty="0">
                        <a:solidFill>
                          <a:srgbClr val="000000"/>
                        </a:solidFill>
                      </a:endParaRPr>
                    </a:p>
                  </a:txBody>
                  <a:tcPr/>
                </a:tc>
                <a:tc>
                  <a:txBody>
                    <a:bodyPr/>
                    <a:lstStyle/>
                    <a:p>
                      <a:pPr algn="ctr"/>
                      <a:r>
                        <a:rPr lang="en-US" sz="3200" b="1" dirty="0" smtClean="0">
                          <a:solidFill>
                            <a:srgbClr val="000000"/>
                          </a:solidFill>
                        </a:rPr>
                        <a:t>3.1</a:t>
                      </a:r>
                      <a:endParaRPr lang="en-US" sz="3200" b="1" dirty="0">
                        <a:solidFill>
                          <a:srgbClr val="000000"/>
                        </a:solidFill>
                      </a:endParaRPr>
                    </a:p>
                  </a:txBody>
                  <a:tcPr/>
                </a:tc>
                <a:tc>
                  <a:txBody>
                    <a:bodyPr/>
                    <a:lstStyle/>
                    <a:p>
                      <a:pPr algn="ctr"/>
                      <a:r>
                        <a:rPr lang="en-US" sz="2800" b="1" dirty="0" smtClean="0">
                          <a:solidFill>
                            <a:srgbClr val="000000"/>
                          </a:solidFill>
                        </a:rPr>
                        <a:t>9</a:t>
                      </a:r>
                      <a:endParaRPr lang="en-US" sz="2800" b="1" dirty="0">
                        <a:solidFill>
                          <a:srgbClr val="000000"/>
                        </a:solidFill>
                      </a:endParaRPr>
                    </a:p>
                  </a:txBody>
                  <a:tcPr/>
                </a:tc>
                <a:tc>
                  <a:txBody>
                    <a:bodyPr/>
                    <a:lstStyle/>
                    <a:p>
                      <a:pPr algn="ctr"/>
                      <a:r>
                        <a:rPr lang="en-US" sz="2800" b="1" dirty="0" smtClean="0">
                          <a:solidFill>
                            <a:srgbClr val="000000"/>
                          </a:solidFill>
                        </a:rPr>
                        <a:t>2.1</a:t>
                      </a:r>
                      <a:endParaRPr lang="en-US" sz="2800" b="1" dirty="0">
                        <a:solidFill>
                          <a:srgbClr val="000000"/>
                        </a:solidFill>
                      </a:endParaRPr>
                    </a:p>
                  </a:txBody>
                  <a:tcPr/>
                </a:tc>
                <a:tc>
                  <a:txBody>
                    <a:bodyPr/>
                    <a:lstStyle/>
                    <a:p>
                      <a:pPr algn="ctr"/>
                      <a:r>
                        <a:rPr lang="en-US" sz="2800" b="1" dirty="0" smtClean="0">
                          <a:solidFill>
                            <a:srgbClr val="000000"/>
                          </a:solidFill>
                        </a:rPr>
                        <a:t>3.2</a:t>
                      </a:r>
                      <a:endParaRPr lang="en-US" sz="28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67041" y="174808"/>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&lt;canvas&gt;</a:t>
            </a:r>
            <a:endParaRPr lang="en-US" sz="6000" dirty="0"/>
          </a:p>
        </p:txBody>
      </p:sp>
    </p:spTree>
    <p:extLst>
      <p:ext uri="{BB962C8B-B14F-4D97-AF65-F5344CB8AC3E}">
        <p14:creationId xmlns:p14="http://schemas.microsoft.com/office/powerpoint/2010/main" val="3426510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41978"/>
            <a:ext cx="7683913" cy="1523497"/>
          </a:xfrm>
        </p:spPr>
        <p:txBody>
          <a:bodyPr/>
          <a:lstStyle/>
          <a:p>
            <a:r>
              <a:rPr lang="en-US" dirty="0" smtClean="0"/>
              <a:t>Web Workers and Sockets*</a:t>
            </a:r>
            <a:endParaRPr lang="en-US" dirty="0"/>
          </a:p>
        </p:txBody>
      </p:sp>
      <p:sp>
        <p:nvSpPr>
          <p:cNvPr id="5" name="Subtitle 4"/>
          <p:cNvSpPr>
            <a:spLocks noGrp="1"/>
          </p:cNvSpPr>
          <p:nvPr>
            <p:ph type="subTitle" idx="1"/>
          </p:nvPr>
        </p:nvSpPr>
        <p:spPr>
          <a:xfrm>
            <a:off x="727661" y="2012673"/>
            <a:ext cx="7683914" cy="1382798"/>
          </a:xfrm>
        </p:spPr>
        <p:txBody>
          <a:bodyPr/>
          <a:lstStyle/>
          <a:p>
            <a:r>
              <a:rPr lang="en-US" dirty="0" smtClean="0">
                <a:solidFill>
                  <a:srgbClr val="FFFFFF"/>
                </a:solidFill>
              </a:rPr>
              <a:t>*Because </a:t>
            </a:r>
            <a:r>
              <a:rPr lang="en-US" dirty="0" smtClean="0">
                <a:solidFill>
                  <a:srgbClr val="FFFFFF"/>
                </a:solidFill>
              </a:rPr>
              <a:t>together we can make JavaScript far more difficult to use than it already is.</a:t>
            </a:r>
            <a:endParaRPr lang="en-US" dirty="0">
              <a:solidFill>
                <a:srgbClr val="FFFFFF"/>
              </a:solidFill>
            </a:endParaRPr>
          </a:p>
        </p:txBody>
      </p:sp>
    </p:spTree>
    <p:extLst>
      <p:ext uri="{BB962C8B-B14F-4D97-AF65-F5344CB8AC3E}">
        <p14:creationId xmlns:p14="http://schemas.microsoft.com/office/powerpoint/2010/main" val="237782706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4" name="Rectangle 3"/>
          <p:cNvSpPr/>
          <p:nvPr/>
        </p:nvSpPr>
        <p:spPr>
          <a:xfrm>
            <a:off x="537284" y="1741973"/>
            <a:ext cx="8606716" cy="3108544"/>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var</a:t>
            </a:r>
            <a:r>
              <a:rPr lang="en-US" sz="2800" dirty="0" smtClean="0">
                <a:solidFill>
                  <a:srgbClr val="FFFFFF"/>
                </a:solidFill>
                <a:effectLst>
                  <a:outerShdw blurRad="50800" dist="38100" dir="2700000" algn="tl" rotWithShape="0">
                    <a:prstClr val="black">
                      <a:alpha val="40000"/>
                    </a:prstClr>
                  </a:outerShdw>
                </a:effectLst>
              </a:rPr>
              <a:t> worker = new Worker('</a:t>
            </a:r>
            <a:r>
              <a:rPr lang="en-US" sz="2800" dirty="0" err="1" smtClean="0">
                <a:solidFill>
                  <a:srgbClr val="FFFFFF"/>
                </a:solidFill>
                <a:effectLst>
                  <a:outerShdw blurRad="50800" dist="38100" dir="2700000" algn="tl" rotWithShape="0">
                    <a:prstClr val="black">
                      <a:alpha val="40000"/>
                    </a:prstClr>
                  </a:outerShdw>
                </a:effectLst>
              </a:rPr>
              <a:t>doAwesome.js</a:t>
            </a:r>
            <a:r>
              <a:rPr lang="en-US" sz="2800" dirty="0" smtClean="0">
                <a:solidFill>
                  <a:srgbClr val="FFFFFF"/>
                </a:solidFill>
                <a:effectLst>
                  <a:outerShdw blurRad="50800" dist="38100" dir="2700000" algn="tl" rotWithShape="0">
                    <a:prstClr val="black">
                      <a:alpha val="40000"/>
                    </a:prstClr>
                  </a:outerShdw>
                </a:effectLst>
              </a:rPr>
              <a:t>');</a:t>
            </a:r>
          </a:p>
          <a:p>
            <a:endParaRPr lang="en-US" sz="2800" dirty="0">
              <a:solidFill>
                <a:srgbClr val="000000"/>
              </a:solidFill>
            </a:endParaRPr>
          </a:p>
          <a:p>
            <a:r>
              <a:rPr lang="en-US" sz="2800" dirty="0" err="1" smtClean="0">
                <a:solidFill>
                  <a:srgbClr val="000000"/>
                </a:solidFill>
              </a:rPr>
              <a:t>worker.addEventListener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console.log</a:t>
            </a:r>
            <a:r>
              <a:rPr lang="en-US" sz="2800" dirty="0">
                <a:solidFill>
                  <a:srgbClr val="000000"/>
                </a:solidFill>
              </a:rPr>
              <a:t>('Worker said: ', </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a:p>
            <a:endParaRPr lang="en-US" sz="2800" dirty="0">
              <a:solidFill>
                <a:srgbClr val="000000"/>
              </a:solidFill>
            </a:endParaRPr>
          </a:p>
          <a:p>
            <a:r>
              <a:rPr lang="en-US" sz="2800" dirty="0" err="1">
                <a:solidFill>
                  <a:srgbClr val="000000"/>
                </a:solidFill>
              </a:rPr>
              <a:t>worker.postMessage</a:t>
            </a:r>
            <a:r>
              <a:rPr lang="en-US" sz="2800" dirty="0">
                <a:solidFill>
                  <a:srgbClr val="000000"/>
                </a:solidFill>
              </a:rPr>
              <a:t>('Hello World')</a:t>
            </a:r>
            <a:r>
              <a:rPr lang="en-US" sz="2800" dirty="0" smtClean="0">
                <a:solidFill>
                  <a:srgbClr val="000000"/>
                </a:solidFill>
              </a:rPr>
              <a:t>;</a:t>
            </a:r>
            <a:endParaRPr lang="en-US" sz="2800" dirty="0">
              <a:solidFill>
                <a:srgbClr val="000000"/>
              </a:solidFill>
            </a:endParaRPr>
          </a:p>
        </p:txBody>
      </p:sp>
    </p:spTree>
    <p:extLst>
      <p:ext uri="{BB962C8B-B14F-4D97-AF65-F5344CB8AC3E}">
        <p14:creationId xmlns:p14="http://schemas.microsoft.com/office/powerpoint/2010/main" val="3986461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00">
                    <a:alpha val="99000"/>
                  </a:srgbClr>
                </a:solidFill>
              </a:rPr>
              <a:t>Web Workers</a:t>
            </a:r>
            <a:endParaRPr lang="en-US" dirty="0">
              <a:solidFill>
                <a:srgbClr val="000000">
                  <a:alpha val="99000"/>
                </a:srgbClr>
              </a:solidFill>
            </a:endParaRPr>
          </a:p>
        </p:txBody>
      </p:sp>
      <p:sp>
        <p:nvSpPr>
          <p:cNvPr id="6" name="Rectangle 5"/>
          <p:cNvSpPr/>
          <p:nvPr/>
        </p:nvSpPr>
        <p:spPr>
          <a:xfrm>
            <a:off x="748941" y="2797980"/>
            <a:ext cx="8167119" cy="1384995"/>
          </a:xfrm>
          <a:prstGeom prst="rect">
            <a:avLst/>
          </a:prstGeom>
        </p:spPr>
        <p:txBody>
          <a:bodyPr wrap="square">
            <a:spAutoFit/>
          </a:bodyPr>
          <a:lstStyle/>
          <a:p>
            <a:r>
              <a:rPr lang="en-US" sz="2800" dirty="0" err="1">
                <a:solidFill>
                  <a:srgbClr val="000000"/>
                </a:solidFill>
              </a:rPr>
              <a:t>self.addEventListener</a:t>
            </a:r>
            <a:r>
              <a:rPr lang="en-US" sz="2800" dirty="0">
                <a:solidFill>
                  <a:srgbClr val="000000"/>
                </a:solidFill>
              </a:rPr>
              <a:t>('message', function(e) {</a:t>
            </a:r>
          </a:p>
          <a:p>
            <a:r>
              <a:rPr lang="en-US" sz="2800" dirty="0">
                <a:solidFill>
                  <a:srgbClr val="000000"/>
                </a:solidFill>
              </a:rPr>
              <a:t>  </a:t>
            </a:r>
            <a:r>
              <a:rPr lang="en-US" sz="2800" dirty="0" err="1">
                <a:solidFill>
                  <a:srgbClr val="000000"/>
                </a:solidFill>
              </a:rPr>
              <a:t>self.postMessage</a:t>
            </a:r>
            <a:r>
              <a:rPr lang="en-US" sz="2800" dirty="0">
                <a:solidFill>
                  <a:srgbClr val="000000"/>
                </a:solidFill>
              </a:rPr>
              <a:t>(</a:t>
            </a:r>
            <a:r>
              <a:rPr lang="en-US" sz="2800" dirty="0" err="1">
                <a:solidFill>
                  <a:srgbClr val="000000"/>
                </a:solidFill>
              </a:rPr>
              <a:t>e.data</a:t>
            </a:r>
            <a:r>
              <a:rPr lang="en-US" sz="2800" dirty="0">
                <a:solidFill>
                  <a:srgbClr val="000000"/>
                </a:solidFill>
              </a:rPr>
              <a:t>);</a:t>
            </a:r>
          </a:p>
          <a:p>
            <a:r>
              <a:rPr lang="en-US" sz="2800" dirty="0">
                <a:solidFill>
                  <a:srgbClr val="000000"/>
                </a:solidFill>
              </a:rPr>
              <a:t>}, false);</a:t>
            </a:r>
          </a:p>
        </p:txBody>
      </p:sp>
      <p:sp>
        <p:nvSpPr>
          <p:cNvPr id="7" name="Rectangle 6"/>
          <p:cNvSpPr/>
          <p:nvPr/>
        </p:nvSpPr>
        <p:spPr>
          <a:xfrm>
            <a:off x="510590" y="1818803"/>
            <a:ext cx="7114940" cy="523220"/>
          </a:xfrm>
          <a:prstGeom prst="rect">
            <a:avLst/>
          </a:prstGeom>
        </p:spPr>
        <p:txBody>
          <a:bodyPr wrap="square">
            <a:spAutoFit/>
          </a:bodyPr>
          <a:lstStyle/>
          <a:p>
            <a:r>
              <a:rPr lang="en-US" sz="2800" dirty="0" err="1" smtClean="0">
                <a:solidFill>
                  <a:srgbClr val="FFFFFF"/>
                </a:solidFill>
                <a:effectLst>
                  <a:outerShdw blurRad="50800" dist="38100" dir="2700000" algn="tl" rotWithShape="0">
                    <a:prstClr val="black">
                      <a:alpha val="40000"/>
                    </a:prstClr>
                  </a:outerShdw>
                </a:effectLst>
              </a:rPr>
              <a:t>doAwesome.js</a:t>
            </a:r>
            <a:endParaRPr lang="en-US" sz="2800" dirty="0" smtClean="0">
              <a:solidFill>
                <a:srgbClr val="FFFFF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1830269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Workers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63807552"/>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3.5</a:t>
                      </a:r>
                      <a:endParaRPr lang="en-US" sz="3200" b="1" dirty="0">
                        <a:solidFill>
                          <a:srgbClr val="000000"/>
                        </a:solidFill>
                      </a:endParaRPr>
                    </a:p>
                  </a:txBody>
                  <a:tcPr/>
                </a:tc>
                <a:tc>
                  <a:txBody>
                    <a:bodyPr/>
                    <a:lstStyle/>
                    <a:p>
                      <a:pPr algn="ctr"/>
                      <a:r>
                        <a:rPr lang="en-US" sz="3200" b="1" dirty="0" smtClean="0">
                          <a:solidFill>
                            <a:srgbClr val="000000"/>
                          </a:solidFill>
                        </a:rPr>
                        <a:t>10.6</a:t>
                      </a:r>
                      <a:endParaRPr lang="en-US" sz="3200" b="1" dirty="0">
                        <a:solidFill>
                          <a:srgbClr val="000000"/>
                        </a:solidFill>
                      </a:endParaRPr>
                    </a:p>
                  </a:txBody>
                  <a:tcPr/>
                </a:tc>
                <a:tc>
                  <a:txBody>
                    <a:bodyPr/>
                    <a:lstStyle/>
                    <a:p>
                      <a:pPr algn="ctr"/>
                      <a:r>
                        <a:rPr lang="en-US" sz="3200" b="1" dirty="0" smtClean="0">
                          <a:solidFill>
                            <a:srgbClr val="000000"/>
                          </a:solidFill>
                        </a:rPr>
                        <a:t>4</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2361763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Web </a:t>
            </a:r>
            <a:r>
              <a:rPr lang="en-US" sz="4000" dirty="0">
                <a:solidFill>
                  <a:schemeClr val="bg1">
                    <a:alpha val="99000"/>
                  </a:schemeClr>
                </a:solidFill>
              </a:rPr>
              <a:t>Sockets – </a:t>
            </a:r>
            <a:r>
              <a:rPr lang="en-US" sz="4000" dirty="0" smtClean="0">
                <a:solidFill>
                  <a:schemeClr val="bg1">
                    <a:alpha val="99000"/>
                  </a:schemeClr>
                </a:solidFill>
              </a:rPr>
              <a:t>Real Time Connections</a:t>
            </a:r>
            <a:endParaRPr lang="en-US" sz="4000" dirty="0">
              <a:solidFill>
                <a:schemeClr val="bg1">
                  <a:alpha val="99000"/>
                </a:schemeClr>
              </a:solidFill>
            </a:endParaRPr>
          </a:p>
        </p:txBody>
      </p:sp>
      <p:sp>
        <p:nvSpPr>
          <p:cNvPr id="6" name="Text Placeholder 5"/>
          <p:cNvSpPr>
            <a:spLocks noGrp="1"/>
          </p:cNvSpPr>
          <p:nvPr>
            <p:ph type="body" sz="quarter" idx="10"/>
          </p:nvPr>
        </p:nvSpPr>
        <p:spPr>
          <a:xfrm>
            <a:off x="271051" y="1334128"/>
            <a:ext cx="8363937" cy="2103140"/>
          </a:xfrm>
        </p:spPr>
        <p:txBody>
          <a:bodyPr/>
          <a:lstStyle/>
          <a:p>
            <a:pPr marL="0" indent="0">
              <a:lnSpc>
                <a:spcPct val="80000"/>
              </a:lnSpc>
              <a:buNone/>
            </a:pPr>
            <a:r>
              <a:rPr lang="en-US" sz="2000" spc="-50" dirty="0" err="1" smtClean="0">
                <a:solidFill>
                  <a:srgbClr val="000000"/>
                </a:solidFill>
                <a:latin typeface="Consolas" pitchFamily="49" charset="0"/>
                <a:cs typeface="Consolas" pitchFamily="49" charset="0"/>
              </a:rPr>
              <a:t>var</a:t>
            </a:r>
            <a:r>
              <a:rPr lang="en-US" sz="2000" spc="-50" dirty="0" smtClean="0">
                <a:solidFill>
                  <a:srgbClr val="000000"/>
                </a:solidFill>
                <a:latin typeface="Consolas" pitchFamily="49" charset="0"/>
                <a:cs typeface="Consolas" pitchFamily="49" charset="0"/>
              </a:rPr>
              <a:t> socket </a:t>
            </a:r>
            <a:r>
              <a:rPr lang="en-US" sz="2000" spc="-50" dirty="0" smtClean="0">
                <a:latin typeface="Consolas" pitchFamily="49" charset="0"/>
                <a:cs typeface="Consolas" pitchFamily="49" charset="0"/>
              </a:rPr>
              <a:t>= new </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000" spc="-50" dirty="0" smtClean="0">
                <a:solidFill>
                  <a:schemeClr val="tx1"/>
                </a:solidFill>
                <a:latin typeface="Consolas" pitchFamily="49" charset="0"/>
                <a:cs typeface="Consolas" pitchFamily="49" charset="0"/>
              </a:rPr>
              <a:t>('</a:t>
            </a:r>
            <a:r>
              <a:rPr lang="en-US" sz="2000" spc="-50" dirty="0" err="1" smtClean="0">
                <a:solidFill>
                  <a:schemeClr val="tx1"/>
                </a:solidFill>
                <a:latin typeface="Consolas" pitchFamily="49" charset="0"/>
                <a:cs typeface="Consolas" pitchFamily="49" charset="0"/>
              </a:rPr>
              <a:t>ws</a:t>
            </a:r>
            <a:r>
              <a:rPr lang="en-US" sz="2000" spc="-50" dirty="0" smtClean="0">
                <a:solidFill>
                  <a:schemeClr val="tx1"/>
                </a:solidFill>
                <a:latin typeface="Consolas" pitchFamily="49" charset="0"/>
                <a:cs typeface="Consolas" pitchFamily="49" charset="0"/>
              </a:rPr>
              <a:t>://my.websocket.org/echo');</a:t>
            </a:r>
            <a:br>
              <a:rPr lang="en-US" sz="2000" spc="-50" dirty="0" smtClean="0">
                <a:solidFill>
                  <a:schemeClr val="tx1"/>
                </a:solidFill>
                <a:latin typeface="Consolas" pitchFamily="49" charset="0"/>
                <a:cs typeface="Consolas" pitchFamily="49" charset="0"/>
              </a:rPr>
            </a:br>
            <a:endParaRPr lang="en-US" sz="2000" spc="-50" dirty="0" smtClean="0">
              <a:solidFill>
                <a:schemeClr val="tx1"/>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a:t>
            </a:r>
            <a:br>
              <a:rPr lang="en-US" sz="2000" spc="-50" dirty="0" smtClean="0">
                <a:solidFill>
                  <a:srgbClr val="000000"/>
                </a:solidFill>
                <a:latin typeface="Consolas" pitchFamily="49" charset="0"/>
                <a:cs typeface="Consolas" pitchFamily="49" charset="0"/>
              </a:rPr>
            </a:b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a:t>
            </a: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000" spc="-50" dirty="0" smtClean="0">
                <a:solidFill>
                  <a:srgbClr val="000000"/>
                </a:solidFill>
                <a:latin typeface="Consolas" pitchFamily="49" charset="0"/>
                <a:cs typeface="Consolas" pitchFamily="49" charset="0"/>
              </a:rPr>
              <a:t>('Hello, </a:t>
            </a:r>
            <a:r>
              <a:rPr lang="en-US" sz="2000" spc="-50" dirty="0" err="1" smtClean="0">
                <a:solidFill>
                  <a:srgbClr val="000000"/>
                </a:solidFill>
                <a:latin typeface="Consolas" pitchFamily="49" charset="0"/>
                <a:cs typeface="Consolas" pitchFamily="49" charset="0"/>
              </a:rPr>
              <a:t>WebSocket</a:t>
            </a: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r>
              <a:rPr lang="en-US" sz="2000" spc="-50" dirty="0" smtClean="0">
                <a:solidFill>
                  <a:srgbClr val="000000"/>
                </a:solidFill>
                <a:latin typeface="Consolas" pitchFamily="49" charset="0"/>
                <a:cs typeface="Consolas" pitchFamily="49" charset="0"/>
              </a:rPr>
              <a:t>};</a:t>
            </a:r>
            <a:br>
              <a:rPr lang="en-US" sz="2000" spc="-50" dirty="0" smtClean="0">
                <a:solidFill>
                  <a:srgbClr val="000000"/>
                </a:solidFill>
                <a:latin typeface="Consolas" pitchFamily="49" charset="0"/>
                <a:cs typeface="Consolas" pitchFamily="49" charset="0"/>
              </a:rPr>
            </a:br>
            <a:endParaRPr lang="en-US" sz="2000" spc="-50" dirty="0" smtClean="0">
              <a:solidFill>
                <a:srgbClr val="000000"/>
              </a:solidFill>
              <a:latin typeface="Consolas" pitchFamily="49" charset="0"/>
              <a:cs typeface="Consolas" pitchFamily="49" charset="0"/>
            </a:endParaRPr>
          </a:p>
          <a:p>
            <a:pPr marL="0" indent="0">
              <a:lnSpc>
                <a:spcPct val="80000"/>
              </a:lnSpc>
              <a:buNone/>
            </a:pP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000" spc="-50" dirty="0" smtClean="0">
                <a:solidFill>
                  <a:srgbClr val="3F3F3F"/>
                </a:solidFill>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a:t>
            </a:r>
            <a:r>
              <a:rPr lang="en-US" sz="2000" spc="-50" dirty="0" err="1" smtClean="0">
                <a:solidFill>
                  <a:srgbClr val="000000"/>
                </a:solidFill>
                <a:latin typeface="Consolas" pitchFamily="49" charset="0"/>
                <a:cs typeface="Consolas" pitchFamily="49" charset="0"/>
              </a:rPr>
              <a:t>event.data</a:t>
            </a:r>
            <a:r>
              <a:rPr lang="en-US" sz="2000" spc="-50" dirty="0" smtClean="0">
                <a:solidFill>
                  <a:srgbClr val="000000"/>
                </a:solidFill>
                <a:latin typeface="Consolas" pitchFamily="49" charset="0"/>
                <a:cs typeface="Consolas" pitchFamily="49" charset="0"/>
              </a:rPr>
              <a:t>); }</a:t>
            </a:r>
            <a:br>
              <a:rPr lang="en-US" sz="2000" spc="-50" dirty="0" smtClean="0">
                <a:solidFill>
                  <a:srgbClr val="000000"/>
                </a:solidFill>
                <a:latin typeface="Consolas" pitchFamily="49" charset="0"/>
                <a:cs typeface="Consolas" pitchFamily="49" charset="0"/>
              </a:rPr>
            </a:br>
            <a:r>
              <a:rPr lang="en-US" sz="2000" spc="-50" dirty="0" err="1" smtClean="0">
                <a:solidFill>
                  <a:srgbClr val="000000"/>
                </a:solidFill>
                <a:latin typeface="Consolas" pitchFamily="49" charset="0"/>
                <a:cs typeface="Consolas" pitchFamily="49" charset="0"/>
              </a:rPr>
              <a:t>socket.</a:t>
            </a:r>
            <a:r>
              <a:rPr lang="en-US" sz="20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0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000" spc="-50" dirty="0" smtClean="0">
                <a:solidFill>
                  <a:srgbClr val="000000"/>
                </a:solidFill>
                <a:latin typeface="Consolas" pitchFamily="49" charset="0"/>
                <a:cs typeface="Consolas" pitchFamily="49" charset="0"/>
              </a:rPr>
              <a:t>= function(event) { alert('closed'); }</a:t>
            </a:r>
            <a:endParaRPr lang="en-US" sz="2000" spc="-50" dirty="0">
              <a:solidFill>
                <a:srgbClr val="000000"/>
              </a:solidFill>
              <a:latin typeface="Consolas" pitchFamily="49" charset="0"/>
              <a:cs typeface="Consolas" pitchFamily="49" charset="0"/>
            </a:endParaRPr>
          </a:p>
        </p:txBody>
      </p:sp>
      <p:sp>
        <p:nvSpPr>
          <p:cNvPr id="2" name="Cube 1"/>
          <p:cNvSpPr/>
          <p:nvPr/>
        </p:nvSpPr>
        <p:spPr bwMode="auto">
          <a:xfrm rot="16200000">
            <a:off x="3514748" y="4718723"/>
            <a:ext cx="1991033" cy="940454"/>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1074837" y="4193433"/>
            <a:ext cx="951519"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2026355" y="4473657"/>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026354" y="5392973"/>
            <a:ext cx="2013682"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2706803" y="5152075"/>
            <a:ext cx="652786"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alpha val="99000"/>
                  </a:schemeClr>
                </a:solidFill>
              </a:rPr>
              <a:t>TCP</a:t>
            </a:r>
          </a:p>
        </p:txBody>
      </p:sp>
      <p:sp>
        <p:nvSpPr>
          <p:cNvPr id="11" name="Flowchart: Multidocument 10"/>
          <p:cNvSpPr/>
          <p:nvPr/>
        </p:nvSpPr>
        <p:spPr bwMode="auto">
          <a:xfrm>
            <a:off x="2623820" y="4119697"/>
            <a:ext cx="818749"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dirty="0" smtClean="0">
                <a:solidFill>
                  <a:schemeClr val="tx1">
                    <a:alpha val="99000"/>
                  </a:schemeClr>
                </a:solidFill>
              </a:rPr>
              <a:t>HTTP</a:t>
            </a:r>
          </a:p>
        </p:txBody>
      </p:sp>
    </p:spTree>
    <p:extLst>
      <p:ext uri="{BB962C8B-B14F-4D97-AF65-F5344CB8AC3E}">
        <p14:creationId xmlns:p14="http://schemas.microsoft.com/office/powerpoint/2010/main" val="2204581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Sockets</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3635831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rowSpan="2">
                  <a:txBody>
                    <a:bodyPr/>
                    <a:lstStyle/>
                    <a:p>
                      <a:endParaRPr lang="en-US" b="1" dirty="0">
                        <a:solidFill>
                          <a:srgbClr val="000000"/>
                        </a:solidFill>
                      </a:endParaRPr>
                    </a:p>
                  </a:txBody>
                  <a:tcPr/>
                </a:tc>
                <a:tc gridSpan="3">
                  <a:txBody>
                    <a:bodyPr/>
                    <a:lstStyle/>
                    <a:p>
                      <a:pPr algn="ctr"/>
                      <a:r>
                        <a:rPr lang="en-US" b="1" dirty="0" smtClean="0">
                          <a:solidFill>
                            <a:srgbClr val="000000"/>
                          </a:solidFill>
                        </a:rPr>
                        <a:t>Mobile</a:t>
                      </a:r>
                      <a:endParaRPr lang="en-US" b="1" dirty="0">
                        <a:solidFill>
                          <a:srgbClr val="000000"/>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c>
                  <a:txBody>
                    <a:bodyPr/>
                    <a:lstStyle/>
                    <a:p>
                      <a:endParaRPr lang="en-US" b="1" dirty="0">
                        <a:solidFill>
                          <a:srgbClr val="000000"/>
                        </a:solidFill>
                      </a:endParaRPr>
                    </a:p>
                  </a:txBody>
                  <a:tcPr/>
                </a:tc>
              </a:tr>
              <a:tr h="370840">
                <a:tc>
                  <a:txBody>
                    <a:bodyPr/>
                    <a:lstStyle/>
                    <a:p>
                      <a:pPr algn="ctr"/>
                      <a:r>
                        <a:rPr lang="en-US" sz="3200" b="1" dirty="0" smtClean="0">
                          <a:solidFill>
                            <a:srgbClr val="000000"/>
                          </a:solidFill>
                        </a:rPr>
                        <a:t>10</a:t>
                      </a:r>
                      <a:endParaRPr lang="en-US" sz="3200" b="1" dirty="0">
                        <a:solidFill>
                          <a:srgbClr val="000000"/>
                        </a:solidFill>
                      </a:endParaRPr>
                    </a:p>
                  </a:txBody>
                  <a:tcPr/>
                </a:tc>
                <a:tc>
                  <a:txBody>
                    <a:bodyPr/>
                    <a:lstStyle/>
                    <a:p>
                      <a:pPr algn="ctr"/>
                      <a:r>
                        <a:rPr lang="en-US" sz="3200" b="1" dirty="0" smtClean="0">
                          <a:solidFill>
                            <a:srgbClr val="000000"/>
                          </a:solidFill>
                        </a:rPr>
                        <a:t>14</a:t>
                      </a:r>
                      <a:endParaRPr lang="en-US" sz="3200" b="1" dirty="0">
                        <a:solidFill>
                          <a:srgbClr val="000000"/>
                        </a:solidFill>
                      </a:endParaRPr>
                    </a:p>
                  </a:txBody>
                  <a:tcPr/>
                </a:tc>
                <a:tc>
                  <a:txBody>
                    <a:bodyPr/>
                    <a:lstStyle/>
                    <a:p>
                      <a:pPr algn="ctr"/>
                      <a:r>
                        <a:rPr lang="en-US" sz="3200" b="1" dirty="0" smtClean="0">
                          <a:solidFill>
                            <a:srgbClr val="000000"/>
                          </a:solidFill>
                        </a:rPr>
                        <a:t>6</a:t>
                      </a:r>
                      <a:endParaRPr lang="en-US" sz="3200" b="1" dirty="0">
                        <a:solidFill>
                          <a:srgbClr val="000000"/>
                        </a:solidFill>
                      </a:endParaRPr>
                    </a:p>
                  </a:txBody>
                  <a:tcPr/>
                </a:tc>
                <a:tc>
                  <a:txBody>
                    <a:bodyPr/>
                    <a:lstStyle/>
                    <a:p>
                      <a:pPr algn="ctr"/>
                      <a:r>
                        <a:rPr lang="en-US" sz="3200" b="1" dirty="0" smtClean="0">
                          <a:solidFill>
                            <a:srgbClr val="000000"/>
                          </a:solidFill>
                        </a:rPr>
                        <a:t>11p</a:t>
                      </a:r>
                      <a:endParaRPr lang="en-US" sz="3200" b="1" dirty="0">
                        <a:solidFill>
                          <a:srgbClr val="000000"/>
                        </a:solidFill>
                      </a:endParaRPr>
                    </a:p>
                  </a:txBody>
                  <a:tcPr/>
                </a:tc>
                <a:tc>
                  <a:txBody>
                    <a:bodyPr/>
                    <a:lstStyle/>
                    <a:p>
                      <a:pPr algn="ctr"/>
                      <a:r>
                        <a:rPr lang="en-US" sz="3200" b="1" dirty="0" smtClean="0">
                          <a:solidFill>
                            <a:srgbClr val="000000"/>
                          </a:solidFill>
                        </a:rPr>
                        <a:t>5</a:t>
                      </a:r>
                      <a:endParaRPr lang="en-US" sz="3200" b="1" dirty="0">
                        <a:solidFill>
                          <a:srgbClr val="000000"/>
                        </a:solidFill>
                      </a:endParaRPr>
                    </a:p>
                  </a:txBody>
                  <a:tcPr/>
                </a:tc>
                <a:tc>
                  <a:txBody>
                    <a:bodyPr/>
                    <a:lstStyle/>
                    <a:p>
                      <a:pPr algn="ctr"/>
                      <a:r>
                        <a:rPr lang="en-US" sz="3200" b="1" dirty="0" smtClean="0">
                          <a:solidFill>
                            <a:srgbClr val="000000"/>
                          </a:solidFill>
                        </a:rPr>
                        <a:t>?</a:t>
                      </a:r>
                      <a:endParaRPr lang="en-US" sz="3200" b="1" dirty="0">
                        <a:solidFill>
                          <a:srgbClr val="000000"/>
                        </a:solidFill>
                      </a:endParaRPr>
                    </a:p>
                  </a:txBody>
                  <a:tcPr/>
                </a:tc>
                <a:tc>
                  <a:txBody>
                    <a:bodyPr/>
                    <a:lstStyle/>
                    <a:p>
                      <a:pPr algn="ctr"/>
                      <a:r>
                        <a:rPr lang="en-US" sz="3200" b="1" dirty="0" smtClean="0">
                          <a:solidFill>
                            <a:srgbClr val="000000"/>
                          </a:solidFill>
                        </a:rPr>
                        <a:t>X</a:t>
                      </a:r>
                      <a:endParaRPr lang="en-US" sz="3200" b="1" dirty="0">
                        <a:solidFill>
                          <a:srgbClr val="000000"/>
                        </a:solidFill>
                      </a:endParaRPr>
                    </a:p>
                  </a:txBody>
                  <a:tcPr/>
                </a:tc>
                <a:tc>
                  <a:txBody>
                    <a:bodyPr/>
                    <a:lstStyle/>
                    <a:p>
                      <a:pPr algn="ctr"/>
                      <a:r>
                        <a:rPr lang="en-US" sz="3200" b="1" dirty="0" smtClean="0">
                          <a:solidFill>
                            <a:srgbClr val="000000"/>
                          </a:solidFill>
                        </a:rPr>
                        <a:t>4.2</a:t>
                      </a:r>
                      <a:endParaRPr lang="en-US" sz="3200" b="1" dirty="0">
                        <a:solidFill>
                          <a:srgbClr val="000000"/>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174808"/>
            <a:ext cx="7683914" cy="1378644"/>
          </a:xfrm>
        </p:spPr>
        <p:txBody>
          <a:bodyPr/>
          <a:lstStyle/>
          <a:p>
            <a:r>
              <a:rPr lang="en-US" dirty="0" smtClean="0"/>
              <a:t>demo</a:t>
            </a:r>
            <a:endParaRPr lang="en-US" dirty="0"/>
          </a:p>
        </p:txBody>
      </p:sp>
      <p:sp>
        <p:nvSpPr>
          <p:cNvPr id="3" name="Title 2"/>
          <p:cNvSpPr>
            <a:spLocks noGrp="1"/>
          </p:cNvSpPr>
          <p:nvPr>
            <p:ph type="ctrTitle"/>
          </p:nvPr>
        </p:nvSpPr>
        <p:spPr>
          <a:xfrm>
            <a:off x="984136" y="1851632"/>
            <a:ext cx="6994362" cy="1523494"/>
          </a:xfrm>
        </p:spPr>
        <p:txBody>
          <a:bodyPr/>
          <a:lstStyle/>
          <a:p>
            <a:r>
              <a:rPr lang="en-US" sz="6000" dirty="0" smtClean="0"/>
              <a:t>Workers and Sockets</a:t>
            </a:r>
            <a:endParaRPr lang="en-US" sz="6000" dirty="0"/>
          </a:p>
        </p:txBody>
      </p:sp>
    </p:spTree>
    <p:extLst>
      <p:ext uri="{BB962C8B-B14F-4D97-AF65-F5344CB8AC3E}">
        <p14:creationId xmlns:p14="http://schemas.microsoft.com/office/powerpoint/2010/main" val="294225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JavaScript API’s</a:t>
            </a:r>
            <a:endParaRPr lang="en-US" dirty="0"/>
          </a:p>
        </p:txBody>
      </p:sp>
      <p:sp>
        <p:nvSpPr>
          <p:cNvPr id="6" name="Text Placeholder 4"/>
          <p:cNvSpPr>
            <a:spLocks noGrp="1"/>
          </p:cNvSpPr>
          <p:nvPr>
            <p:ph type="body" sz="quarter" idx="10"/>
          </p:nvPr>
        </p:nvSpPr>
        <p:spPr>
          <a:xfrm>
            <a:off x="389436" y="1178755"/>
            <a:ext cx="7768460" cy="2421175"/>
          </a:xfrm>
        </p:spPr>
        <p:txBody>
          <a:bodyPr/>
          <a:lstStyle/>
          <a:p>
            <a:pPr marL="0" indent="0">
              <a:buNone/>
            </a:pPr>
            <a:r>
              <a:rPr lang="en-US" dirty="0" smtClean="0"/>
              <a:t>Drag and Drop, Canvas, </a:t>
            </a:r>
            <a:r>
              <a:rPr lang="en-US" dirty="0" err="1" smtClean="0"/>
              <a:t>WebSockets</a:t>
            </a:r>
            <a:r>
              <a:rPr lang="en-US" dirty="0" smtClean="0"/>
              <a:t> would just be useless without JavaScript. </a:t>
            </a:r>
          </a:p>
          <a:p>
            <a:pPr marL="0" indent="0">
              <a:buNone/>
            </a:pPr>
            <a:endParaRPr lang="en-US" dirty="0" smtClean="0"/>
          </a:p>
          <a:p>
            <a:pPr marL="0" indent="0">
              <a:buNone/>
            </a:pPr>
            <a:r>
              <a:rPr lang="en-US" dirty="0" smtClean="0">
                <a:solidFill>
                  <a:srgbClr val="000000"/>
                </a:solidFill>
              </a:rPr>
              <a:t>It turns out there is a spec for just that. </a:t>
            </a:r>
          </a:p>
        </p:txBody>
      </p:sp>
    </p:spTree>
    <p:extLst>
      <p:ext uri="{BB962C8B-B14F-4D97-AF65-F5344CB8AC3E}">
        <p14:creationId xmlns:p14="http://schemas.microsoft.com/office/powerpoint/2010/main" val="1301754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heel(1)">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additive="base">
                                        <p:cTn id="12"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787184"/>
            <a:ext cx="7683913" cy="1523497"/>
          </a:xfrm>
        </p:spPr>
        <p:txBody>
          <a:bodyPr/>
          <a:lstStyle/>
          <a:p>
            <a:r>
              <a:rPr lang="en-US" sz="5400" dirty="0" smtClean="0"/>
              <a:t>Storage and </a:t>
            </a:r>
            <a:r>
              <a:rPr lang="en-US" sz="5400" dirty="0" err="1" smtClean="0"/>
              <a:t>IndexedDB</a:t>
            </a:r>
            <a:r>
              <a:rPr lang="en-US" sz="5400" baseline="30000" dirty="0" smtClean="0"/>
              <a:t>*</a:t>
            </a:r>
            <a:endParaRPr lang="en-US" sz="5400" baseline="30000" dirty="0"/>
          </a:p>
        </p:txBody>
      </p:sp>
      <p:sp>
        <p:nvSpPr>
          <p:cNvPr id="5" name="Subtitle 4"/>
          <p:cNvSpPr>
            <a:spLocks noGrp="1"/>
          </p:cNvSpPr>
          <p:nvPr>
            <p:ph type="subTitle" idx="1"/>
          </p:nvPr>
        </p:nvSpPr>
        <p:spPr>
          <a:xfrm>
            <a:off x="4047688" y="2079053"/>
            <a:ext cx="4731444" cy="463255"/>
          </a:xfrm>
        </p:spPr>
        <p:txBody>
          <a:bodyPr/>
          <a:lstStyle/>
          <a:p>
            <a:r>
              <a:rPr lang="en-US" dirty="0" smtClean="0"/>
              <a:t>*You put your </a:t>
            </a:r>
            <a:r>
              <a:rPr lang="en-US" dirty="0" smtClean="0"/>
              <a:t>… in </a:t>
            </a:r>
            <a:r>
              <a:rPr lang="en-US" dirty="0" smtClean="0"/>
              <a:t>it.</a:t>
            </a:r>
          </a:p>
          <a:p>
            <a:endParaRPr lang="en-US" dirty="0"/>
          </a:p>
        </p:txBody>
      </p:sp>
      <p:pic>
        <p:nvPicPr>
          <p:cNvPr id="2" name="Picture 1"/>
          <p:cNvPicPr>
            <a:picLocks noChangeAspect="1"/>
          </p:cNvPicPr>
          <p:nvPr/>
        </p:nvPicPr>
        <p:blipFill>
          <a:blip r:embed="rId3"/>
          <a:stretch>
            <a:fillRect/>
          </a:stretch>
        </p:blipFill>
        <p:spPr>
          <a:xfrm>
            <a:off x="906031" y="3031157"/>
            <a:ext cx="4575355" cy="3489376"/>
          </a:xfrm>
          <a:prstGeom prst="rect">
            <a:avLst/>
          </a:prstGeom>
        </p:spPr>
      </p:pic>
    </p:spTree>
    <p:extLst>
      <p:ext uri="{BB962C8B-B14F-4D97-AF65-F5344CB8AC3E}">
        <p14:creationId xmlns:p14="http://schemas.microsoft.com/office/powerpoint/2010/main" val="3624237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localStorage</a:t>
            </a:r>
            <a:r>
              <a:rPr lang="en-US" dirty="0" smtClean="0">
                <a:solidFill>
                  <a:srgbClr val="FFFFFF">
                    <a:alpha val="99000"/>
                  </a:srgbClr>
                </a:solidFill>
              </a:rPr>
              <a:t> </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2702278"/>
          </a:xfrm>
        </p:spPr>
        <p:txBody>
          <a:bodyPr/>
          <a:lstStyle/>
          <a:p>
            <a:pPr marL="0" indent="0">
              <a:buNone/>
            </a:pPr>
            <a:r>
              <a:rPr lang="en-US" sz="2400" dirty="0" smtClean="0">
                <a:solidFill>
                  <a:schemeClr val="tx1"/>
                </a:solidFill>
              </a:rPr>
              <a:t>$('#save').click(function () {</a:t>
            </a:r>
          </a:p>
          <a:p>
            <a:pPr marL="0" indent="0">
              <a:buNone/>
            </a:pPr>
            <a:r>
              <a:rPr lang="en-US" sz="2400" spc="-100" dirty="0" smtClean="0">
                <a:solidFill>
                  <a:schemeClr val="bg1"/>
                </a:solidFill>
              </a:rPr>
              <a:t>              </a:t>
            </a:r>
            <a:r>
              <a:rPr lang="en-US" sz="24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400" spc="-100" dirty="0" smtClean="0">
                <a:solidFill>
                  <a:srgbClr val="000000"/>
                </a:solidFill>
              </a:rPr>
              <a:t>('name',$('#name').</a:t>
            </a:r>
            <a:r>
              <a:rPr lang="en-US" sz="2400" spc="-100" dirty="0" err="1" smtClean="0">
                <a:solidFill>
                  <a:srgbClr val="000000"/>
                </a:solidFill>
              </a:rPr>
              <a:t>val</a:t>
            </a:r>
            <a:r>
              <a:rPr lang="en-US" sz="2400" spc="-100" dirty="0" smtClean="0">
                <a:solidFill>
                  <a:srgbClr val="000000"/>
                </a:solidFill>
              </a:rPr>
              <a:t>());</a:t>
            </a:r>
          </a:p>
          <a:p>
            <a:pPr marL="0" indent="0">
              <a:buNone/>
            </a:pPr>
            <a:r>
              <a:rPr lang="en-US" sz="2400" b="1" spc="-100" dirty="0" smtClean="0">
                <a:solidFill>
                  <a:schemeClr val="bg1"/>
                </a:solidFill>
                <a:effectLst>
                  <a:outerShdw blurRad="38100" dist="38100" dir="2700000" algn="tl">
                    <a:srgbClr val="000000">
                      <a:alpha val="43137"/>
                    </a:srgbClr>
                  </a:outerShdw>
                </a:effectLst>
              </a:rPr>
              <a:t>              </a:t>
            </a:r>
            <a:r>
              <a:rPr lang="en-US" sz="2400" b="1" spc="-100" dirty="0" err="1" smtClean="0">
                <a:solidFill>
                  <a:srgbClr val="000000"/>
                </a:solidFill>
                <a:effectLst>
                  <a:outerShdw blurRad="38100" dist="38100" dir="2700000" algn="tl">
                    <a:srgbClr val="000000">
                      <a:alpha val="43137"/>
                    </a:srgbClr>
                  </a:outerShdw>
                </a:effectLst>
              </a:rPr>
              <a:t>window.localStorage</a:t>
            </a:r>
            <a:r>
              <a:rPr lang="en-US" sz="2400" spc="-100" dirty="0" err="1" smtClean="0">
                <a:solidFill>
                  <a:srgbClr val="000000"/>
                </a:solidFill>
              </a:rPr>
              <a:t>.email</a:t>
            </a:r>
            <a:r>
              <a:rPr lang="en-US" sz="2400" spc="-100" dirty="0" smtClean="0">
                <a:solidFill>
                  <a:srgbClr val="000000"/>
                </a:solidFill>
              </a:rPr>
              <a:t> = $('#email').</a:t>
            </a:r>
            <a:r>
              <a:rPr lang="en-US" sz="2400" spc="-100" dirty="0" err="1" smtClean="0">
                <a:solidFill>
                  <a:srgbClr val="000000"/>
                </a:solidFill>
              </a:rPr>
              <a:t>val</a:t>
            </a:r>
            <a:r>
              <a:rPr lang="en-US" sz="2400" spc="-100" dirty="0" smtClean="0">
                <a:solidFill>
                  <a:srgbClr val="000000"/>
                </a:solidFill>
              </a:rPr>
              <a:t>(); </a:t>
            </a:r>
          </a:p>
          <a:p>
            <a:pPr marL="0" indent="0">
              <a:buNone/>
            </a:pPr>
            <a:r>
              <a:rPr lang="en-US" sz="2400" dirty="0" smtClean="0">
                <a:solidFill>
                  <a:srgbClr val="000000"/>
                </a:solidFill>
              </a:rPr>
              <a:t>});</a:t>
            </a:r>
            <a:br>
              <a:rPr lang="en-US" sz="2400" dirty="0" smtClean="0">
                <a:solidFill>
                  <a:srgbClr val="000000"/>
                </a:solidFill>
              </a:rPr>
            </a:br>
            <a:endParaRPr lang="en-US" sz="2400" dirty="0" smtClean="0">
              <a:solidFill>
                <a:srgbClr val="000000"/>
              </a:solidFill>
            </a:endParaRPr>
          </a:p>
          <a:p>
            <a:pPr marL="0" indent="0">
              <a:buNone/>
            </a:pPr>
            <a:r>
              <a:rPr lang="en-US" sz="2400" dirty="0" smtClean="0">
                <a:solidFill>
                  <a:srgbClr val="000000"/>
                </a:solidFill>
              </a:rPr>
              <a:t>$('#name').</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400" dirty="0" smtClean="0">
                <a:solidFill>
                  <a:srgbClr val="000000"/>
                </a:solidFill>
              </a:rPr>
              <a:t>('name'));</a:t>
            </a:r>
          </a:p>
          <a:p>
            <a:pPr marL="0" indent="0">
              <a:buNone/>
            </a:pPr>
            <a:r>
              <a:rPr lang="en-US" sz="2400" dirty="0" smtClean="0">
                <a:solidFill>
                  <a:srgbClr val="000000"/>
                </a:solidFill>
              </a:rPr>
              <a:t>$('#email').</a:t>
            </a:r>
            <a:r>
              <a:rPr lang="en-US" sz="2400" dirty="0" err="1" smtClean="0">
                <a:solidFill>
                  <a:srgbClr val="000000"/>
                </a:solidFill>
              </a:rPr>
              <a:t>val</a:t>
            </a:r>
            <a:r>
              <a:rPr lang="en-US" sz="2400" dirty="0" smtClean="0">
                <a:solidFill>
                  <a:srgbClr val="000000"/>
                </a:solidFill>
              </a:rPr>
              <a:t>(</a:t>
            </a:r>
            <a:r>
              <a:rPr lang="en-US" sz="24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400" dirty="0" err="1" smtClean="0">
                <a:solidFill>
                  <a:schemeClr val="accent2">
                    <a:lumMod val="50000"/>
                  </a:schemeClr>
                </a:solidFill>
              </a:rPr>
              <a:t>.</a:t>
            </a:r>
            <a:r>
              <a:rPr lang="en-US" sz="2400" dirty="0" err="1" smtClean="0">
                <a:solidFill>
                  <a:srgbClr val="000000"/>
                </a:solidFill>
              </a:rPr>
              <a:t>email</a:t>
            </a:r>
            <a:r>
              <a:rPr lang="en-US" sz="2400" dirty="0" smtClean="0">
                <a:solidFill>
                  <a:srgbClr val="000000"/>
                </a:solidFill>
              </a:rPr>
              <a:t>);</a:t>
            </a:r>
            <a:endParaRPr lang="en-US" sz="2400" dirty="0">
              <a:solidFill>
                <a:srgbClr val="000000"/>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389436" y="4395379"/>
            <a:ext cx="2483051"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Web Storage</a:t>
            </a:r>
            <a:endParaRPr lang="en-US" sz="4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6019651"/>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8</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FFFFFF">
                    <a:alpha val="99000"/>
                  </a:srgbClr>
                </a:solidFill>
              </a:rPr>
              <a:t>Working with </a:t>
            </a:r>
            <a:r>
              <a:rPr lang="en-US" dirty="0" err="1" smtClean="0">
                <a:solidFill>
                  <a:srgbClr val="FFFFFF">
                    <a:alpha val="99000"/>
                  </a:srgbClr>
                </a:solidFill>
              </a:rPr>
              <a:t>IndexedDB</a:t>
            </a:r>
            <a:endParaRPr lang="en-US" dirty="0">
              <a:solidFill>
                <a:srgbClr val="FFFFFF">
                  <a:alpha val="99000"/>
                </a:srgbClr>
              </a:solidFill>
            </a:endParaRPr>
          </a:p>
        </p:txBody>
      </p:sp>
      <p:sp>
        <p:nvSpPr>
          <p:cNvPr id="6" name="Text Placeholder 5"/>
          <p:cNvSpPr>
            <a:spLocks noGrp="1"/>
          </p:cNvSpPr>
          <p:nvPr>
            <p:ph type="body" sz="quarter" idx="10"/>
          </p:nvPr>
        </p:nvSpPr>
        <p:spPr>
          <a:xfrm>
            <a:off x="389436" y="1447973"/>
            <a:ext cx="8571939" cy="3154197"/>
          </a:xfrm>
        </p:spPr>
        <p:txBody>
          <a:bodyPr/>
          <a:lstStyle/>
          <a:p>
            <a:pPr marL="0" indent="0">
              <a:buNone/>
            </a:pPr>
            <a:r>
              <a:rPr lang="en-US" sz="2200" dirty="0" err="1">
                <a:solidFill>
                  <a:schemeClr val="bg1"/>
                </a:solidFill>
              </a:rPr>
              <a:t>var</a:t>
            </a:r>
            <a:r>
              <a:rPr lang="en-US" sz="2200" dirty="0">
                <a:solidFill>
                  <a:schemeClr val="bg1"/>
                </a:solidFill>
              </a:rPr>
              <a:t> </a:t>
            </a:r>
            <a:r>
              <a:rPr lang="en-US" sz="2200" dirty="0" err="1" smtClean="0">
                <a:solidFill>
                  <a:schemeClr val="bg1"/>
                </a:solidFill>
              </a:rPr>
              <a:t>req</a:t>
            </a:r>
            <a:r>
              <a:rPr lang="en-US" sz="2200" dirty="0" smtClean="0">
                <a:solidFill>
                  <a:schemeClr val="bg1"/>
                </a:solidFill>
              </a:rPr>
              <a:t> </a:t>
            </a:r>
            <a:r>
              <a:rPr lang="en-US" sz="2200" dirty="0">
                <a:solidFill>
                  <a:schemeClr val="bg1"/>
                </a:solidFill>
              </a:rPr>
              <a:t>= </a:t>
            </a:r>
            <a:r>
              <a:rPr lang="en-US" sz="2200" dirty="0" err="1">
                <a:solidFill>
                  <a:schemeClr val="bg1"/>
                </a:solidFill>
              </a:rPr>
              <a:t>window.</a:t>
            </a:r>
            <a:r>
              <a:rPr lang="en-US" sz="2200" b="1" dirty="0" err="1">
                <a:solidFill>
                  <a:srgbClr val="800000"/>
                </a:solidFill>
              </a:rPr>
              <a:t>indexedDB</a:t>
            </a:r>
            <a:r>
              <a:rPr lang="en-US" sz="2200" dirty="0" err="1">
                <a:solidFill>
                  <a:schemeClr val="bg1"/>
                </a:solidFill>
              </a:rPr>
              <a:t>.open</a:t>
            </a:r>
            <a:r>
              <a:rPr lang="en-US" sz="2200" dirty="0">
                <a:solidFill>
                  <a:schemeClr val="bg1"/>
                </a:solidFill>
              </a:rPr>
              <a:t>('Database Name');</a:t>
            </a:r>
          </a:p>
          <a:p>
            <a:pPr marL="0" indent="0">
              <a:buNone/>
            </a:pPr>
            <a:r>
              <a:rPr lang="en-US" sz="2200" dirty="0" err="1">
                <a:solidFill>
                  <a:schemeClr val="bg1"/>
                </a:solidFill>
              </a:rPr>
              <a:t>r</a:t>
            </a:r>
            <a:r>
              <a:rPr lang="en-US" sz="2200" dirty="0" err="1" smtClean="0">
                <a:solidFill>
                  <a:schemeClr val="bg1"/>
                </a:solidFill>
              </a:rPr>
              <a:t>eq.onsuccess</a:t>
            </a:r>
            <a:r>
              <a:rPr lang="en-US" sz="2200" dirty="0" smtClean="0">
                <a:solidFill>
                  <a:schemeClr val="bg1"/>
                </a:solidFill>
              </a:rPr>
              <a:t> </a:t>
            </a:r>
            <a:r>
              <a:rPr lang="en-US" sz="2200" dirty="0">
                <a:solidFill>
                  <a:schemeClr val="bg1"/>
                </a:solidFill>
              </a:rPr>
              <a:t>= function(event) {</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db</a:t>
            </a:r>
            <a:r>
              <a:rPr lang="en-US" sz="2200" dirty="0">
                <a:solidFill>
                  <a:schemeClr val="bg1"/>
                </a:solidFill>
              </a:rPr>
              <a:t> = </a:t>
            </a:r>
            <a:r>
              <a:rPr lang="en-US" sz="2200" dirty="0" err="1">
                <a:solidFill>
                  <a:schemeClr val="bg1"/>
                </a:solidFill>
              </a:rPr>
              <a:t>event.srcElement.result</a:t>
            </a:r>
            <a:r>
              <a:rPr lang="en-US" sz="2200" dirty="0">
                <a:solidFill>
                  <a:schemeClr val="bg1"/>
                </a:solidFill>
              </a:rPr>
              <a:t>;</a:t>
            </a:r>
          </a:p>
          <a:p>
            <a:pPr marL="0" indent="0">
              <a:buNone/>
            </a:pPr>
            <a:r>
              <a:rPr lang="en-US" sz="2200" dirty="0">
                <a:solidFill>
                  <a:schemeClr val="bg1"/>
                </a:solidFill>
              </a:rPr>
              <a:t>  </a:t>
            </a: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a:solidFill>
                  <a:schemeClr val="bg1"/>
                </a:solidFill>
              </a:rPr>
              <a:t>transaction = </a:t>
            </a:r>
            <a:r>
              <a:rPr lang="en-US" sz="2200" b="1" dirty="0" err="1">
                <a:solidFill>
                  <a:srgbClr val="800000"/>
                </a:solidFill>
              </a:rPr>
              <a:t>db.transaction</a:t>
            </a:r>
            <a:r>
              <a:rPr lang="en-US" sz="2200" dirty="0">
                <a:solidFill>
                  <a:schemeClr val="bg1"/>
                </a:solidFill>
              </a:rPr>
              <a:t>([], </a:t>
            </a:r>
            <a:r>
              <a:rPr lang="en-US" sz="2200" b="1" dirty="0" err="1">
                <a:solidFill>
                  <a:srgbClr val="800000"/>
                </a:solidFill>
              </a:rPr>
              <a:t>IDBTransaction.READ_ONLY</a:t>
            </a:r>
            <a:r>
              <a:rPr lang="en-US" sz="2200" dirty="0">
                <a:solidFill>
                  <a:schemeClr val="bg1"/>
                </a:solidFill>
              </a:rPr>
              <a:t>);</a:t>
            </a:r>
          </a:p>
          <a:p>
            <a:pPr marL="0" indent="0">
              <a:buNone/>
            </a:pPr>
            <a:r>
              <a:rPr lang="en-US" sz="2200" dirty="0" smtClean="0">
                <a:solidFill>
                  <a:schemeClr val="bg1"/>
                </a:solidFill>
              </a:rPr>
              <a:t>   </a:t>
            </a:r>
            <a:r>
              <a:rPr lang="en-US" sz="2200" dirty="0" err="1" smtClean="0">
                <a:solidFill>
                  <a:schemeClr val="bg1"/>
                </a:solidFill>
              </a:rPr>
              <a:t>var</a:t>
            </a:r>
            <a:r>
              <a:rPr lang="en-US" sz="2200" dirty="0" smtClean="0">
                <a:solidFill>
                  <a:schemeClr val="bg1"/>
                </a:solidFill>
              </a:rPr>
              <a:t> </a:t>
            </a:r>
            <a:r>
              <a:rPr lang="en-US" sz="2200" dirty="0" err="1">
                <a:solidFill>
                  <a:schemeClr val="bg1"/>
                </a:solidFill>
              </a:rPr>
              <a:t>curRequest</a:t>
            </a:r>
            <a:r>
              <a:rPr lang="en-US" sz="2200" dirty="0">
                <a:solidFill>
                  <a:schemeClr val="bg1"/>
                </a:solidFill>
              </a:rPr>
              <a:t> =</a:t>
            </a:r>
            <a:r>
              <a:rPr lang="en-US" sz="2200" dirty="0">
                <a:solidFill>
                  <a:srgbClr val="800000"/>
                </a:solidFill>
              </a:rPr>
              <a:t> </a:t>
            </a:r>
            <a:r>
              <a:rPr lang="en-US" sz="2200" b="1" dirty="0" err="1">
                <a:solidFill>
                  <a:srgbClr val="800000"/>
                </a:solidFill>
              </a:rPr>
              <a:t>transaction.objectStore</a:t>
            </a:r>
            <a:r>
              <a:rPr lang="en-US" sz="2200" b="1" dirty="0">
                <a:solidFill>
                  <a:srgbClr val="800000"/>
                </a:solidFill>
              </a:rPr>
              <a:t>('</a:t>
            </a:r>
            <a:r>
              <a:rPr lang="en-US" sz="2200" b="1" dirty="0" err="1">
                <a:solidFill>
                  <a:srgbClr val="800000"/>
                </a:solidFill>
              </a:rPr>
              <a:t>ObjectStore</a:t>
            </a:r>
            <a:r>
              <a:rPr lang="en-US" sz="2200" b="1" dirty="0">
                <a:solidFill>
                  <a:srgbClr val="800000"/>
                </a:solidFill>
              </a:rPr>
              <a:t> Name').</a:t>
            </a:r>
            <a:r>
              <a:rPr lang="en-US" sz="2200" b="1" dirty="0" err="1">
                <a:solidFill>
                  <a:srgbClr val="800000"/>
                </a:solidFill>
              </a:rPr>
              <a:t>openCursor</a:t>
            </a:r>
            <a:r>
              <a:rPr lang="en-US" sz="2200" b="1" dirty="0">
                <a:solidFill>
                  <a:srgbClr val="800000"/>
                </a:solidFill>
              </a:rPr>
              <a:t>();</a:t>
            </a:r>
          </a:p>
          <a:p>
            <a:pPr marL="0" indent="0">
              <a:buNone/>
            </a:pPr>
            <a:r>
              <a:rPr lang="en-US" sz="2200" dirty="0" smtClean="0">
                <a:solidFill>
                  <a:schemeClr val="bg1"/>
                </a:solidFill>
              </a:rPr>
              <a:t>   </a:t>
            </a:r>
            <a:r>
              <a:rPr lang="en-US" sz="2200" dirty="0" err="1" smtClean="0">
                <a:solidFill>
                  <a:schemeClr val="bg1"/>
                </a:solidFill>
              </a:rPr>
              <a:t>curRequest.onsuccess</a:t>
            </a:r>
            <a:r>
              <a:rPr lang="en-US" sz="2200" dirty="0" smtClean="0">
                <a:solidFill>
                  <a:schemeClr val="bg1"/>
                </a:solidFill>
              </a:rPr>
              <a:t> </a:t>
            </a:r>
            <a:r>
              <a:rPr lang="en-US" sz="2200" dirty="0">
                <a:solidFill>
                  <a:schemeClr val="bg1"/>
                </a:solidFill>
              </a:rPr>
              <a:t>= ...;</a:t>
            </a:r>
          </a:p>
          <a:p>
            <a:pPr marL="0" indent="0">
              <a:buNone/>
            </a:pPr>
            <a:r>
              <a:rPr lang="en-US" sz="2200" dirty="0">
                <a:solidFill>
                  <a:schemeClr val="bg1"/>
                </a:solidFill>
              </a:rPr>
              <a:t>};</a:t>
            </a:r>
          </a:p>
        </p:txBody>
      </p:sp>
    </p:spTree>
    <p:extLst>
      <p:ext uri="{BB962C8B-B14F-4D97-AF65-F5344CB8AC3E}">
        <p14:creationId xmlns:p14="http://schemas.microsoft.com/office/powerpoint/2010/main" val="3793929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a:t>
            </a:r>
            <a:r>
              <a:rPr lang="en-US" sz="4800" b="0" kern="1200" cap="none" spc="-100" baseline="0" dirty="0" err="1" smtClean="0">
                <a:ln w="3175">
                  <a:noFill/>
                </a:ln>
                <a:gradFill flip="none" rotWithShape="1">
                  <a:gsLst>
                    <a:gs pos="0">
                      <a:schemeClr val="tx1"/>
                    </a:gs>
                    <a:gs pos="86000">
                      <a:schemeClr val="tx1"/>
                    </a:gs>
                  </a:gsLst>
                  <a:lin ang="5400000" scaled="0"/>
                  <a:tileRect/>
                </a:gradFill>
                <a:effectLst/>
                <a:latin typeface="+mj-lt"/>
                <a:ea typeface="+mn-ea"/>
                <a:cs typeface="Arial" charset="0"/>
              </a:rPr>
              <a:t>IndexedDB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54347406"/>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11</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13883798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9323" y="15834"/>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7810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438161"/>
            <a:ext cx="7683913" cy="1523497"/>
          </a:xfrm>
        </p:spPr>
        <p:txBody>
          <a:bodyPr/>
          <a:lstStyle/>
          <a:p>
            <a:r>
              <a:rPr lang="en-US" dirty="0" smtClean="0"/>
              <a:t>Drag and Drop*</a:t>
            </a:r>
            <a:endParaRPr lang="en-US" dirty="0"/>
          </a:p>
        </p:txBody>
      </p:sp>
      <p:sp>
        <p:nvSpPr>
          <p:cNvPr id="5" name="Subtitle 4"/>
          <p:cNvSpPr>
            <a:spLocks noGrp="1"/>
          </p:cNvSpPr>
          <p:nvPr>
            <p:ph type="subTitle" idx="1"/>
          </p:nvPr>
        </p:nvSpPr>
        <p:spPr>
          <a:xfrm>
            <a:off x="727662" y="1730030"/>
            <a:ext cx="7683914" cy="463255"/>
          </a:xfrm>
        </p:spPr>
        <p:txBody>
          <a:bodyPr/>
          <a:lstStyle/>
          <a:p>
            <a:r>
              <a:rPr lang="en-US" dirty="0" smtClean="0">
                <a:solidFill>
                  <a:srgbClr val="000000"/>
                </a:solidFill>
              </a:rPr>
              <a:t>*Because if you can’t drag it, it sucks.</a:t>
            </a:r>
            <a:endParaRPr lang="en-US" dirty="0">
              <a:solidFill>
                <a:srgbClr val="000000"/>
              </a:solidFill>
            </a:endParaRPr>
          </a:p>
        </p:txBody>
      </p:sp>
    </p:spTree>
    <p:extLst>
      <p:ext uri="{BB962C8B-B14F-4D97-AF65-F5344CB8AC3E}">
        <p14:creationId xmlns:p14="http://schemas.microsoft.com/office/powerpoint/2010/main" val="1499649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chemeClr val="bg1">
                    <a:alpha val="99000"/>
                  </a:schemeClr>
                </a:solidFill>
              </a:rPr>
              <a:t>Using Drag and Drop</a:t>
            </a:r>
            <a:endParaRPr lang="en-US" sz="4000" dirty="0">
              <a:solidFill>
                <a:schemeClr val="bg1">
                  <a:alpha val="99000"/>
                </a:schemeClr>
              </a:solidFill>
            </a:endParaRPr>
          </a:p>
        </p:txBody>
      </p:sp>
      <p:sp>
        <p:nvSpPr>
          <p:cNvPr id="13" name="Rectangle 12"/>
          <p:cNvSpPr/>
          <p:nvPr/>
        </p:nvSpPr>
        <p:spPr>
          <a:xfrm>
            <a:off x="983161" y="2704506"/>
            <a:ext cx="7177677" cy="1446550"/>
          </a:xfrm>
          <a:prstGeom prst="rect">
            <a:avLst/>
          </a:prstGeom>
        </p:spPr>
        <p:txBody>
          <a:bodyPr wrap="square">
            <a:spAutoFit/>
          </a:bodyPr>
          <a:lstStyle/>
          <a:p>
            <a:pPr marL="742950" indent="-742950" algn="ctr">
              <a:buFont typeface="+mj-lt"/>
              <a:buAutoNum type="arabicPeriod"/>
            </a:pPr>
            <a:r>
              <a:rPr lang="en-US" sz="4400" dirty="0" smtClean="0">
                <a:solidFill>
                  <a:schemeClr val="bg1"/>
                </a:solidFill>
              </a:rPr>
              <a:t>Make it </a:t>
            </a:r>
            <a:r>
              <a:rPr lang="en-US" sz="4400" dirty="0" err="1" smtClean="0">
                <a:solidFill>
                  <a:schemeClr val="bg1"/>
                </a:solidFill>
              </a:rPr>
              <a:t>draggable</a:t>
            </a:r>
            <a:endParaRPr lang="en-US" sz="4400" dirty="0" smtClean="0">
              <a:solidFill>
                <a:schemeClr val="bg1"/>
              </a:solidFill>
            </a:endParaRPr>
          </a:p>
          <a:p>
            <a:pPr marL="742950" indent="-742950" algn="ctr">
              <a:buFont typeface="+mj-lt"/>
              <a:buAutoNum type="arabicPeriod"/>
            </a:pPr>
            <a:r>
              <a:rPr lang="en-US" sz="4400" dirty="0" smtClean="0">
                <a:solidFill>
                  <a:schemeClr val="bg1"/>
                </a:solidFill>
              </a:rPr>
              <a:t>Implement the events</a:t>
            </a:r>
            <a:endParaRPr lang="en-US" sz="4400" dirty="0">
              <a:solidFill>
                <a:schemeClr val="bg1"/>
              </a:solidFill>
            </a:endParaRPr>
          </a:p>
        </p:txBody>
      </p:sp>
    </p:spTree>
    <p:extLst>
      <p:ext uri="{BB962C8B-B14F-4D97-AF65-F5344CB8AC3E}">
        <p14:creationId xmlns:p14="http://schemas.microsoft.com/office/powerpoint/2010/main" val="14252031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Effect transition="in" filter="fade">
                                      <p:cBhvr>
                                        <p:cTn id="11"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2" name="Text Placeholder 1"/>
          <p:cNvSpPr>
            <a:spLocks noGrp="1"/>
          </p:cNvSpPr>
          <p:nvPr>
            <p:ph type="body" sz="quarter" idx="10"/>
          </p:nvPr>
        </p:nvSpPr>
        <p:spPr>
          <a:xfrm>
            <a:off x="2831327" y="2504486"/>
            <a:ext cx="3488499" cy="4179606"/>
          </a:xfrm>
        </p:spPr>
        <p:txBody>
          <a:bodyPr/>
          <a:lstStyle/>
          <a:p>
            <a:pPr marL="0" indent="0" algn="ctr">
              <a:buNone/>
            </a:pPr>
            <a:r>
              <a:rPr lang="en-US" sz="2800" b="1" dirty="0" err="1" smtClean="0">
                <a:solidFill>
                  <a:schemeClr val="bg1"/>
                </a:solidFill>
              </a:rPr>
              <a:t>DnD</a:t>
            </a:r>
            <a:r>
              <a:rPr lang="en-US" sz="2800" b="1" dirty="0" smtClean="0">
                <a:solidFill>
                  <a:schemeClr val="bg1"/>
                </a:solidFill>
              </a:rPr>
              <a:t> Events</a:t>
            </a:r>
          </a:p>
          <a:p>
            <a:pPr marL="0" indent="0" algn="ctr">
              <a:buNone/>
            </a:pPr>
            <a:endParaRPr lang="en-US" sz="2800" b="1" dirty="0" smtClean="0">
              <a:solidFill>
                <a:schemeClr val="bg1"/>
              </a:solidFill>
            </a:endParaRPr>
          </a:p>
          <a:p>
            <a:pPr marL="514350" indent="-514350">
              <a:buFont typeface="+mj-lt"/>
              <a:buAutoNum type="arabicPeriod"/>
            </a:pPr>
            <a:r>
              <a:rPr lang="en-US" sz="2800" dirty="0" err="1" smtClean="0">
                <a:solidFill>
                  <a:schemeClr val="bg1"/>
                </a:solidFill>
              </a:rPr>
              <a:t>dragstart</a:t>
            </a:r>
            <a:endParaRPr lang="en-US" sz="2800" dirty="0">
              <a:solidFill>
                <a:schemeClr val="bg1"/>
              </a:solidFill>
            </a:endParaRPr>
          </a:p>
          <a:p>
            <a:pPr marL="514350" indent="-514350">
              <a:buFont typeface="+mj-lt"/>
              <a:buAutoNum type="arabicPeriod"/>
            </a:pPr>
            <a:r>
              <a:rPr lang="en-US" sz="2800" dirty="0" err="1">
                <a:solidFill>
                  <a:schemeClr val="bg1"/>
                </a:solidFill>
              </a:rPr>
              <a:t>dragenter</a:t>
            </a:r>
            <a:endParaRPr lang="en-US" sz="2800" dirty="0">
              <a:solidFill>
                <a:schemeClr val="bg1"/>
              </a:solidFill>
            </a:endParaRPr>
          </a:p>
          <a:p>
            <a:pPr marL="514350" indent="-514350">
              <a:buFont typeface="+mj-lt"/>
              <a:buAutoNum type="arabicPeriod"/>
            </a:pPr>
            <a:r>
              <a:rPr lang="en-US" sz="2800" dirty="0" err="1">
                <a:solidFill>
                  <a:schemeClr val="bg1"/>
                </a:solidFill>
              </a:rPr>
              <a:t>dragover</a:t>
            </a:r>
            <a:endParaRPr lang="en-US" sz="2800" dirty="0">
              <a:solidFill>
                <a:schemeClr val="bg1"/>
              </a:solidFill>
            </a:endParaRPr>
          </a:p>
          <a:p>
            <a:pPr marL="514350" indent="-514350">
              <a:buFont typeface="+mj-lt"/>
              <a:buAutoNum type="arabicPeriod"/>
            </a:pPr>
            <a:r>
              <a:rPr lang="en-US" sz="2800" dirty="0" err="1">
                <a:solidFill>
                  <a:schemeClr val="bg1"/>
                </a:solidFill>
              </a:rPr>
              <a:t>dragleave</a:t>
            </a:r>
            <a:endParaRPr lang="en-US" sz="2800" dirty="0">
              <a:solidFill>
                <a:schemeClr val="bg1"/>
              </a:solidFill>
            </a:endParaRPr>
          </a:p>
          <a:p>
            <a:pPr marL="514350" indent="-514350">
              <a:buFont typeface="+mj-lt"/>
              <a:buAutoNum type="arabicPeriod"/>
            </a:pPr>
            <a:r>
              <a:rPr lang="en-US" sz="2800" dirty="0" err="1">
                <a:solidFill>
                  <a:schemeClr val="bg1"/>
                </a:solidFill>
              </a:rPr>
              <a:t>dragdrop</a:t>
            </a:r>
            <a:endParaRPr lang="en-US" sz="2800" dirty="0">
              <a:solidFill>
                <a:schemeClr val="bg1"/>
              </a:solidFill>
            </a:endParaRPr>
          </a:p>
          <a:p>
            <a:pPr marL="514350" indent="-514350">
              <a:buFont typeface="+mj-lt"/>
              <a:buAutoNum type="arabicPeriod"/>
            </a:pPr>
            <a:r>
              <a:rPr lang="en-US" sz="2800" dirty="0" err="1">
                <a:solidFill>
                  <a:schemeClr val="bg1"/>
                </a:solidFill>
              </a:rPr>
              <a:t>dragend</a:t>
            </a:r>
            <a:endParaRPr lang="en-US" sz="2800" dirty="0">
              <a:solidFill>
                <a:schemeClr val="bg1"/>
              </a:solidFill>
            </a:endParaRPr>
          </a:p>
          <a:p>
            <a:pPr algn="ctr"/>
            <a:endParaRPr lang="en-US" sz="2800" dirty="0">
              <a:solidFill>
                <a:schemeClr val="bg1"/>
              </a:solidFill>
            </a:endParaRPr>
          </a:p>
        </p:txBody>
      </p:sp>
      <p:sp>
        <p:nvSpPr>
          <p:cNvPr id="14" name="Rectangle 13"/>
          <p:cNvSpPr/>
          <p:nvPr/>
        </p:nvSpPr>
        <p:spPr>
          <a:xfrm>
            <a:off x="1784734" y="1482657"/>
            <a:ext cx="5552500" cy="523220"/>
          </a:xfrm>
          <a:prstGeom prst="rect">
            <a:avLst/>
          </a:prstGeom>
        </p:spPr>
        <p:txBody>
          <a:bodyPr wrap="square">
            <a:spAutoFit/>
          </a:bodyPr>
          <a:lstStyle/>
          <a:p>
            <a:pPr algn="ctr"/>
            <a:r>
              <a:rPr lang="en-US" sz="2800" dirty="0" smtClean="0">
                <a:solidFill>
                  <a:schemeClr val="bg1"/>
                </a:solidFill>
              </a:rPr>
              <a:t>&lt; li </a:t>
            </a:r>
            <a:r>
              <a:rPr lang="en-US" sz="2800" dirty="0" err="1" smtClean="0">
                <a:solidFill>
                  <a:schemeClr val="bg1"/>
                </a:solidFill>
              </a:rPr>
              <a:t>draggable</a:t>
            </a:r>
            <a:r>
              <a:rPr lang="en-US" sz="2800" dirty="0">
                <a:solidFill>
                  <a:schemeClr val="bg1"/>
                </a:solidFill>
              </a:rPr>
              <a:t>="</a:t>
            </a:r>
            <a:r>
              <a:rPr lang="en-US" sz="2800" dirty="0" smtClean="0">
                <a:solidFill>
                  <a:schemeClr val="accent2"/>
                </a:solidFill>
              </a:rPr>
              <a:t>true</a:t>
            </a:r>
            <a:r>
              <a:rPr lang="en-US" sz="2800" dirty="0" smtClean="0">
                <a:solidFill>
                  <a:schemeClr val="bg1"/>
                </a:solidFill>
              </a:rPr>
              <a:t>“&gt;</a:t>
            </a:r>
            <a:endParaRPr lang="en-US" sz="2800" dirty="0">
              <a:solidFill>
                <a:schemeClr val="bg1"/>
              </a:solidFill>
            </a:endParaRP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64257"/>
          </a:xfrm>
        </p:spPr>
        <p:txBody>
          <a:bodyPr/>
          <a:lstStyle/>
          <a:p>
            <a:r>
              <a:rPr lang="en-US" sz="4000" dirty="0" smtClean="0">
                <a:solidFill>
                  <a:srgbClr val="000000">
                    <a:alpha val="99000"/>
                  </a:srgbClr>
                </a:solidFill>
              </a:rPr>
              <a:t>Using Drag and Drop</a:t>
            </a:r>
            <a:endParaRPr lang="en-US" sz="4000" dirty="0">
              <a:solidFill>
                <a:srgbClr val="000000">
                  <a:alpha val="99000"/>
                </a:srgbClr>
              </a:solidFill>
            </a:endParaRPr>
          </a:p>
        </p:txBody>
      </p:sp>
      <p:sp>
        <p:nvSpPr>
          <p:cNvPr id="3" name="Rounded Rectangle 2"/>
          <p:cNvSpPr/>
          <p:nvPr/>
        </p:nvSpPr>
        <p:spPr bwMode="auto">
          <a:xfrm>
            <a:off x="2634869" y="2603395"/>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sp>
        <p:nvSpPr>
          <p:cNvPr id="6" name="Rounded Rectangle 5"/>
          <p:cNvSpPr/>
          <p:nvPr/>
        </p:nvSpPr>
        <p:spPr bwMode="auto">
          <a:xfrm>
            <a:off x="2644048" y="3824423"/>
            <a:ext cx="3855903" cy="462710"/>
          </a:xfrm>
          <a:prstGeom prst="roundRect">
            <a:avLst/>
          </a:prstGeom>
          <a:gradFill>
            <a:gsLst>
              <a:gs pos="0">
                <a:schemeClr val="tx2">
                  <a:lumMod val="40000"/>
                  <a:lumOff val="6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err="1" smtClean="0">
                <a:solidFill>
                  <a:schemeClr val="tx1">
                    <a:alpha val="99000"/>
                  </a:schemeClr>
                </a:solidFill>
              </a:rPr>
              <a:t>Draggable</a:t>
            </a:r>
            <a:r>
              <a:rPr lang="en-US" sz="2200" dirty="0" smtClean="0">
                <a:solidFill>
                  <a:schemeClr val="tx1">
                    <a:alpha val="99000"/>
                  </a:schemeClr>
                </a:solidFill>
              </a:rPr>
              <a:t> Element</a:t>
            </a:r>
          </a:p>
        </p:txBody>
      </p:sp>
      <p:cxnSp>
        <p:nvCxnSpPr>
          <p:cNvPr id="8" name="Straight Arrow Connector 7"/>
          <p:cNvCxnSpPr>
            <a:stCxn id="3" idx="2"/>
            <a:endCxn id="6" idx="0"/>
          </p:cNvCxnSpPr>
          <p:nvPr/>
        </p:nvCxnSpPr>
        <p:spPr>
          <a:xfrm>
            <a:off x="4562821" y="3066105"/>
            <a:ext cx="9179" cy="75831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739092" y="3306764"/>
            <a:ext cx="2335576" cy="276999"/>
          </a:xfrm>
          <a:prstGeom prst="rect">
            <a:avLst/>
          </a:prstGeom>
          <a:noFill/>
        </p:spPr>
        <p:txBody>
          <a:bodyPr wrap="square" lIns="0" tIns="0" rIns="0" bIns="0" rtlCol="0">
            <a:spAutoFit/>
          </a:bodyPr>
          <a:lstStyle/>
          <a:p>
            <a:r>
              <a:rPr lang="en-US" dirty="0" err="1" smtClean="0">
                <a:solidFill>
                  <a:schemeClr val="bg1"/>
                </a:solidFill>
              </a:rPr>
              <a:t>dataTranfer</a:t>
            </a:r>
            <a:r>
              <a:rPr lang="en-US" dirty="0" smtClean="0">
                <a:solidFill>
                  <a:schemeClr val="bg1"/>
                </a:solidFill>
              </a:rPr>
              <a:t> Object</a:t>
            </a:r>
          </a:p>
        </p:txBody>
      </p:sp>
    </p:spTree>
    <p:extLst>
      <p:ext uri="{BB962C8B-B14F-4D97-AF65-F5344CB8AC3E}">
        <p14:creationId xmlns:p14="http://schemas.microsoft.com/office/powerpoint/2010/main" val="2978115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descr="Google Image Result for http___sss.cs.purdue.edu_projects_dynjs_javascript_the_evil_parts.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570" y="453374"/>
            <a:ext cx="5188245" cy="5646396"/>
          </a:xfrm>
          <a:prstGeom prst="rect">
            <a:avLst/>
          </a:prstGeom>
        </p:spPr>
      </p:pic>
    </p:spTree>
    <p:extLst>
      <p:ext uri="{BB962C8B-B14F-4D97-AF65-F5344CB8AC3E}">
        <p14:creationId xmlns:p14="http://schemas.microsoft.com/office/powerpoint/2010/main" val="11165670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Drag and Drop</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15733698"/>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5.5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x</a:t>
                      </a:r>
                      <a:endParaRPr lang="en-US" sz="3200" b="1" dirty="0">
                        <a:solidFill>
                          <a:schemeClr val="bg1"/>
                        </a:solidFill>
                      </a:endParaRPr>
                    </a:p>
                  </a:txBody>
                  <a:tcPr/>
                </a:tc>
                <a:tc>
                  <a:txBody>
                    <a:bodyPr/>
                    <a:lstStyle/>
                    <a:p>
                      <a:pPr algn="ctr"/>
                      <a:r>
                        <a:rPr lang="en-US" sz="3200" b="1" dirty="0" smtClean="0">
                          <a:solidFill>
                            <a:schemeClr val="bg1"/>
                          </a:solidFill>
                        </a:rPr>
                        <a:t>3.1</a:t>
                      </a:r>
                      <a:endParaRPr lang="en-US" sz="32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c>
                  <a:txBody>
                    <a:bodyPr/>
                    <a:lstStyle/>
                    <a:p>
                      <a:pPr algn="ctr"/>
                      <a:r>
                        <a:rPr lang="en-US" sz="2800" b="1" dirty="0" smtClean="0">
                          <a:solidFill>
                            <a:schemeClr val="bg1"/>
                          </a:solidFill>
                        </a:rPr>
                        <a:t>x</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44759" y="219377"/>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600" dirty="0" smtClean="0"/>
              <a:t>Drag and Drop</a:t>
            </a:r>
            <a:endParaRPr lang="en-US" sz="6600" dirty="0"/>
          </a:p>
        </p:txBody>
      </p:sp>
    </p:spTree>
    <p:extLst>
      <p:ext uri="{BB962C8B-B14F-4D97-AF65-F5344CB8AC3E}">
        <p14:creationId xmlns:p14="http://schemas.microsoft.com/office/powerpoint/2010/main" val="25150726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741978"/>
            <a:ext cx="7683913" cy="1523497"/>
          </a:xfrm>
        </p:spPr>
        <p:txBody>
          <a:bodyPr/>
          <a:lstStyle/>
          <a:p>
            <a:r>
              <a:rPr lang="en-US" dirty="0" smtClean="0"/>
              <a:t>History API*</a:t>
            </a:r>
            <a:endParaRPr lang="en-US" dirty="0"/>
          </a:p>
        </p:txBody>
      </p:sp>
      <p:sp>
        <p:nvSpPr>
          <p:cNvPr id="5" name="Subtitle 4"/>
          <p:cNvSpPr>
            <a:spLocks noGrp="1"/>
          </p:cNvSpPr>
          <p:nvPr>
            <p:ph type="subTitle" idx="1"/>
          </p:nvPr>
        </p:nvSpPr>
        <p:spPr>
          <a:xfrm>
            <a:off x="727662" y="2329495"/>
            <a:ext cx="7683914" cy="909827"/>
          </a:xfrm>
        </p:spPr>
        <p:txBody>
          <a:bodyPr/>
          <a:lstStyle/>
          <a:p>
            <a:r>
              <a:rPr lang="en-US" dirty="0" smtClean="0">
                <a:solidFill>
                  <a:srgbClr val="000000"/>
                </a:solidFill>
              </a:rPr>
              <a:t>*It’s like #!, only completely different and not hideous.</a:t>
            </a:r>
          </a:p>
          <a:p>
            <a:endParaRPr lang="en-US" sz="2400" dirty="0">
              <a:solidFill>
                <a:srgbClr val="FFC425"/>
              </a:solidFill>
            </a:endParaRPr>
          </a:p>
        </p:txBody>
      </p:sp>
    </p:spTree>
    <p:extLst>
      <p:ext uri="{BB962C8B-B14F-4D97-AF65-F5344CB8AC3E}">
        <p14:creationId xmlns:p14="http://schemas.microsoft.com/office/powerpoint/2010/main" val="35767564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507831"/>
          </a:xfrm>
        </p:spPr>
        <p:txBody>
          <a:bodyPr/>
          <a:lstStyle/>
          <a:p>
            <a:r>
              <a:rPr lang="en-US" sz="3600" dirty="0" smtClean="0"/>
              <a:t>History API</a:t>
            </a:r>
            <a:endParaRPr lang="en-US" sz="3600" dirty="0"/>
          </a:p>
        </p:txBody>
      </p:sp>
      <p:sp>
        <p:nvSpPr>
          <p:cNvPr id="3" name="Rectangle 2"/>
          <p:cNvSpPr/>
          <p:nvPr/>
        </p:nvSpPr>
        <p:spPr>
          <a:xfrm>
            <a:off x="389436" y="1289220"/>
            <a:ext cx="8363938" cy="3785652"/>
          </a:xfrm>
          <a:prstGeom prst="rect">
            <a:avLst/>
          </a:prstGeom>
        </p:spPr>
        <p:txBody>
          <a:bodyPr wrap="square">
            <a:spAutoFit/>
          </a:bodyPr>
          <a:lstStyle/>
          <a:p>
            <a:r>
              <a:rPr lang="en-US" sz="2000" dirty="0" err="1">
                <a:solidFill>
                  <a:schemeClr val="bg1"/>
                </a:solidFill>
              </a:rPr>
              <a:t>link.addEventListener</a:t>
            </a:r>
            <a:r>
              <a:rPr lang="en-US" sz="2000" dirty="0">
                <a:solidFill>
                  <a:schemeClr val="bg1"/>
                </a:solidFill>
              </a:rPr>
              <a:t>('click', function(event) {</a:t>
            </a:r>
          </a:p>
          <a:p>
            <a:r>
              <a:rPr lang="en-US" sz="2000" dirty="0">
                <a:solidFill>
                  <a:schemeClr val="bg1"/>
                </a:solidFill>
              </a:rPr>
              <a:t>  // manually add a value to the history stack</a:t>
            </a:r>
          </a:p>
          <a:p>
            <a:r>
              <a:rPr lang="en-US" sz="2000" dirty="0">
                <a:solidFill>
                  <a:schemeClr val="bg1"/>
                </a:solidFill>
              </a:rPr>
              <a:t>  // without making the browser load any new page</a:t>
            </a:r>
          </a:p>
          <a:p>
            <a:r>
              <a:rPr lang="en-US" sz="2000" dirty="0">
                <a:solidFill>
                  <a:schemeClr val="bg1"/>
                </a:solidFill>
              </a:rPr>
              <a:t>  </a:t>
            </a:r>
            <a:r>
              <a:rPr lang="en-US" sz="2000" b="1" dirty="0" err="1">
                <a:solidFill>
                  <a:srgbClr val="800000"/>
                </a:solidFill>
              </a:rPr>
              <a:t>history.pushState</a:t>
            </a:r>
            <a:r>
              <a:rPr lang="en-US" sz="2000" dirty="0">
                <a:solidFill>
                  <a:schemeClr val="bg1"/>
                </a:solidFill>
              </a:rPr>
              <a:t>('Contact Page Form', 'Contact Page', '/contact');</a:t>
            </a:r>
          </a:p>
          <a:p>
            <a:r>
              <a:rPr lang="en-US" sz="2000" dirty="0">
                <a:solidFill>
                  <a:schemeClr val="bg1"/>
                </a:solidFill>
              </a:rPr>
              <a:t>});</a:t>
            </a:r>
          </a:p>
          <a:p>
            <a:endParaRPr lang="en-US" sz="2000" dirty="0">
              <a:solidFill>
                <a:schemeClr val="bg1"/>
              </a:solidFill>
            </a:endParaRPr>
          </a:p>
          <a:p>
            <a:r>
              <a:rPr lang="en-US" sz="2000" dirty="0">
                <a:solidFill>
                  <a:schemeClr val="bg1"/>
                </a:solidFill>
              </a:rPr>
              <a:t>// capture navigation in case we want to change,</a:t>
            </a:r>
          </a:p>
          <a:p>
            <a:r>
              <a:rPr lang="en-US" sz="2000" dirty="0">
                <a:solidFill>
                  <a:schemeClr val="bg1"/>
                </a:solidFill>
              </a:rPr>
              <a:t>// for instance, some content when it changes</a:t>
            </a:r>
          </a:p>
          <a:p>
            <a:r>
              <a:rPr lang="en-US" sz="2000" dirty="0" err="1">
                <a:solidFill>
                  <a:schemeClr val="bg1"/>
                </a:solidFill>
              </a:rPr>
              <a:t>window.addEventListener</a:t>
            </a:r>
            <a:r>
              <a:rPr lang="en-US" sz="2000" dirty="0">
                <a:solidFill>
                  <a:schemeClr val="bg1"/>
                </a:solidFill>
              </a:rPr>
              <a:t>('</a:t>
            </a:r>
            <a:r>
              <a:rPr lang="en-US" sz="2000" b="1" dirty="0" err="1">
                <a:solidFill>
                  <a:srgbClr val="800000"/>
                </a:solidFill>
              </a:rPr>
              <a:t>popstate</a:t>
            </a:r>
            <a:r>
              <a:rPr lang="en-US" sz="2000" dirty="0">
                <a:solidFill>
                  <a:schemeClr val="bg1"/>
                </a:solidFill>
              </a:rPr>
              <a:t>', function(event) {</a:t>
            </a:r>
          </a:p>
          <a:p>
            <a:r>
              <a:rPr lang="en-US" sz="2000" dirty="0">
                <a:solidFill>
                  <a:schemeClr val="bg1"/>
                </a:solidFill>
              </a:rPr>
              <a:t>  </a:t>
            </a:r>
            <a:r>
              <a:rPr lang="en-US" sz="2000" dirty="0" err="1">
                <a:solidFill>
                  <a:schemeClr val="bg1"/>
                </a:solidFill>
              </a:rPr>
              <a:t>document.querySelector</a:t>
            </a:r>
            <a:r>
              <a:rPr lang="en-US" sz="2000" dirty="0">
                <a:solidFill>
                  <a:schemeClr val="bg1"/>
                </a:solidFill>
              </a:rPr>
              <a:t>('h1').</a:t>
            </a:r>
            <a:r>
              <a:rPr lang="en-US" sz="2000" dirty="0" err="1">
                <a:solidFill>
                  <a:schemeClr val="bg1"/>
                </a:solidFill>
              </a:rPr>
              <a:t>innerText</a:t>
            </a:r>
            <a:r>
              <a:rPr lang="en-US" sz="2000" dirty="0">
                <a:solidFill>
                  <a:schemeClr val="bg1"/>
                </a:solidFill>
              </a:rPr>
              <a:t> = </a:t>
            </a:r>
            <a:r>
              <a:rPr lang="en-US" sz="2000" b="1" dirty="0" err="1">
                <a:solidFill>
                  <a:srgbClr val="800000"/>
                </a:solidFill>
              </a:rPr>
              <a:t>event.state</a:t>
            </a:r>
            <a:r>
              <a:rPr lang="en-US" sz="2000" dirty="0">
                <a:solidFill>
                  <a:schemeClr val="bg1"/>
                </a:solidFill>
              </a:rPr>
              <a:t>; // 'Contact Page Form'</a:t>
            </a:r>
          </a:p>
          <a:p>
            <a:r>
              <a:rPr lang="en-US" sz="2000" dirty="0">
                <a:solidFill>
                  <a:schemeClr val="bg1"/>
                </a:solidFill>
              </a:rPr>
              <a:t>});</a:t>
            </a:r>
          </a:p>
        </p:txBody>
      </p:sp>
      <p:pic>
        <p:nvPicPr>
          <p:cNvPr id="4" name="Picture 3"/>
          <p:cNvPicPr>
            <a:picLocks noChangeAspect="1"/>
          </p:cNvPicPr>
          <p:nvPr/>
        </p:nvPicPr>
        <p:blipFill>
          <a:blip r:embed="rId3"/>
          <a:stretch>
            <a:fillRect/>
          </a:stretch>
        </p:blipFill>
        <p:spPr>
          <a:xfrm>
            <a:off x="389436" y="5317564"/>
            <a:ext cx="6070600" cy="406400"/>
          </a:xfrm>
          <a:prstGeom prst="rect">
            <a:avLst/>
          </a:prstGeom>
        </p:spPr>
      </p:pic>
    </p:spTree>
    <p:extLst>
      <p:ext uri="{BB962C8B-B14F-4D97-AF65-F5344CB8AC3E}">
        <p14:creationId xmlns:p14="http://schemas.microsoft.com/office/powerpoint/2010/main" val="937076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History API</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947635"/>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10</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4</a:t>
                      </a:r>
                      <a:endParaRPr lang="en-US" sz="3200" b="1" dirty="0">
                        <a:solidFill>
                          <a:schemeClr val="bg1"/>
                        </a:solidFill>
                      </a:endParaRPr>
                    </a:p>
                  </a:txBody>
                  <a:tcPr/>
                </a:tc>
                <a:tc>
                  <a:txBody>
                    <a:bodyPr/>
                    <a:lstStyle/>
                    <a:p>
                      <a:pPr algn="ctr"/>
                      <a:r>
                        <a:rPr lang="en-US" sz="3200" b="1" dirty="0" smtClean="0">
                          <a:solidFill>
                            <a:schemeClr val="bg1"/>
                          </a:solidFill>
                        </a:rPr>
                        <a:t>11.5</a:t>
                      </a:r>
                      <a:endParaRPr lang="en-US" sz="3200" b="1" dirty="0">
                        <a:solidFill>
                          <a:schemeClr val="bg1"/>
                        </a:solidFill>
                      </a:endParaRPr>
                    </a:p>
                  </a:txBody>
                  <a:tcPr/>
                </a:tc>
                <a:tc>
                  <a:txBody>
                    <a:bodyPr/>
                    <a:lstStyle/>
                    <a:p>
                      <a:pPr algn="ctr"/>
                      <a:r>
                        <a:rPr lang="en-US" sz="3200" b="1" dirty="0" smtClean="0">
                          <a:solidFill>
                            <a:schemeClr val="bg1"/>
                          </a:solidFill>
                        </a:rPr>
                        <a:t>?</a:t>
                      </a:r>
                      <a:endParaRPr lang="en-US" sz="3200" b="1" dirty="0">
                        <a:solidFill>
                          <a:schemeClr val="bg1"/>
                        </a:solidFill>
                      </a:endParaRPr>
                    </a:p>
                  </a:txBody>
                  <a:tcPr/>
                </a:tc>
                <a:tc>
                  <a:txBody>
                    <a:bodyPr/>
                    <a:lstStyle/>
                    <a:p>
                      <a:pPr algn="ctr"/>
                      <a:r>
                        <a:rPr lang="en-US" sz="2800" b="1" dirty="0" smtClean="0">
                          <a:solidFill>
                            <a:schemeClr val="bg1"/>
                          </a:solidFill>
                        </a:rPr>
                        <a:t>?</a:t>
                      </a:r>
                      <a:endParaRPr lang="en-US" sz="2800" b="1" dirty="0">
                        <a:solidFill>
                          <a:schemeClr val="bg1"/>
                        </a:solidFill>
                      </a:endParaRPr>
                    </a:p>
                  </a:txBody>
                  <a:tcPr/>
                </a:tc>
                <a:tc>
                  <a:txBody>
                    <a:bodyPr/>
                    <a:lstStyle/>
                    <a:p>
                      <a:pPr algn="ctr"/>
                      <a:r>
                        <a:rPr lang="en-US" sz="2800" b="1" dirty="0" smtClean="0">
                          <a:solidFill>
                            <a:schemeClr val="bg1"/>
                          </a:solidFill>
                        </a:rPr>
                        <a:t>2.3</a:t>
                      </a:r>
                      <a:endParaRPr lang="en-US" sz="2800" b="1" dirty="0">
                        <a:solidFill>
                          <a:schemeClr val="bg1"/>
                        </a:solidFill>
                      </a:endParaRPr>
                    </a:p>
                  </a:txBody>
                  <a:tcPr/>
                </a:tc>
                <a:tc>
                  <a:txBody>
                    <a:bodyPr/>
                    <a:lstStyle/>
                    <a:p>
                      <a:pPr algn="ctr"/>
                      <a:r>
                        <a:rPr lang="en-US" sz="2800" b="1" dirty="0" smtClean="0">
                          <a:solidFill>
                            <a:schemeClr val="bg1"/>
                          </a:solidFill>
                        </a:rPr>
                        <a:t>5</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0" y="1912986"/>
            <a:ext cx="7683914" cy="1378644"/>
          </a:xfrm>
        </p:spPr>
        <p:txBody>
          <a:bodyPr/>
          <a:lstStyle/>
          <a:p>
            <a:r>
              <a:rPr lang="en-US" dirty="0" smtClean="0">
                <a:solidFill>
                  <a:srgbClr val="005A84">
                    <a:alpha val="99000"/>
                  </a:srgbClr>
                </a:solidFill>
              </a:rPr>
              <a:t>Questions?</a:t>
            </a:r>
            <a:endParaRPr lang="en-US" dirty="0">
              <a:solidFill>
                <a:srgbClr val="005A84">
                  <a:alpha val="99000"/>
                </a:srgbClr>
              </a:solidFill>
            </a:endParaRPr>
          </a:p>
        </p:txBody>
      </p:sp>
    </p:spTree>
    <p:extLst>
      <p:ext uri="{BB962C8B-B14F-4D97-AF65-F5344CB8AC3E}">
        <p14:creationId xmlns:p14="http://schemas.microsoft.com/office/powerpoint/2010/main" val="3170453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77108"/>
          </a:xfrm>
        </p:spPr>
        <p:txBody>
          <a:bodyPr/>
          <a:lstStyle/>
          <a:p>
            <a:r>
              <a:rPr lang="en-US" sz="4800" b="0" kern="1200" cap="none" spc="-100" baseline="0" dirty="0" smtClean="0">
                <a:ln w="3175">
                  <a:noFill/>
                </a:ln>
                <a:solidFill>
                  <a:schemeClr val="bg1"/>
                </a:solidFill>
              </a:rPr>
              <a:t>Lab Instructions</a:t>
            </a:r>
            <a:endParaRPr lang="en-US" dirty="0">
              <a:solidFill>
                <a:schemeClr val="bg1"/>
              </a:solidFill>
            </a:endParaRPr>
          </a:p>
        </p:txBody>
      </p:sp>
      <p:sp>
        <p:nvSpPr>
          <p:cNvPr id="5" name="Text Placeholder 4"/>
          <p:cNvSpPr>
            <a:spLocks noGrp="1"/>
          </p:cNvSpPr>
          <p:nvPr>
            <p:ph type="body" sz="quarter" idx="10"/>
          </p:nvPr>
        </p:nvSpPr>
        <p:spPr>
          <a:xfrm>
            <a:off x="389438" y="1905003"/>
            <a:ext cx="8363937" cy="3307572"/>
          </a:xfrm>
        </p:spPr>
        <p:txBody>
          <a:bodyPr/>
          <a:lstStyle/>
          <a:p>
            <a:pPr marL="514350" indent="-514350">
              <a:buFont typeface="+mj-ea"/>
              <a:buAutoNum type="circleNumDbPlain"/>
            </a:pPr>
            <a:r>
              <a:rPr lang="en-US" dirty="0" smtClean="0">
                <a:solidFill>
                  <a:srgbClr val="000000"/>
                </a:solidFill>
              </a:rPr>
              <a:t>Make sure you’ve cloned or downloaded the Labs </a:t>
            </a:r>
            <a:r>
              <a:rPr lang="en-US" dirty="0">
                <a:solidFill>
                  <a:srgbClr val="000000"/>
                </a:solidFill>
              </a:rPr>
              <a:t>repo from </a:t>
            </a:r>
            <a:r>
              <a:rPr lang="en-US" dirty="0" smtClean="0">
                <a:solidFill>
                  <a:srgbClr val="800000"/>
                </a:solidFill>
              </a:rPr>
              <a:t>https</a:t>
            </a:r>
            <a:r>
              <a:rPr lang="en-US" dirty="0">
                <a:solidFill>
                  <a:srgbClr val="800000"/>
                </a:solidFill>
              </a:rPr>
              <a:t>://</a:t>
            </a:r>
            <a:r>
              <a:rPr lang="en-US" dirty="0" err="1">
                <a:solidFill>
                  <a:srgbClr val="800000"/>
                </a:solidFill>
              </a:rPr>
              <a:t>github.com</a:t>
            </a:r>
            <a:r>
              <a:rPr lang="en-US" dirty="0">
                <a:solidFill>
                  <a:srgbClr val="800000"/>
                </a:solidFill>
              </a:rPr>
              <a:t>/</a:t>
            </a:r>
            <a:r>
              <a:rPr lang="en-US" dirty="0" err="1">
                <a:solidFill>
                  <a:srgbClr val="800000"/>
                </a:solidFill>
              </a:rPr>
              <a:t>burkeholland</a:t>
            </a:r>
            <a:r>
              <a:rPr lang="en-US" dirty="0">
                <a:solidFill>
                  <a:srgbClr val="800000"/>
                </a:solidFill>
              </a:rPr>
              <a:t>/HTML5Workshop</a:t>
            </a:r>
          </a:p>
          <a:p>
            <a:pPr marL="514350" indent="-514350">
              <a:buFont typeface="+mj-ea"/>
              <a:buAutoNum type="circleNumDbPlain"/>
            </a:pPr>
            <a:r>
              <a:rPr lang="en-US" dirty="0" smtClean="0">
                <a:solidFill>
                  <a:srgbClr val="000000"/>
                </a:solidFill>
              </a:rPr>
              <a:t>Go </a:t>
            </a:r>
            <a:r>
              <a:rPr lang="en-US" dirty="0">
                <a:solidFill>
                  <a:srgbClr val="000000"/>
                </a:solidFill>
              </a:rPr>
              <a:t>to </a:t>
            </a:r>
            <a:r>
              <a:rPr lang="en-US" dirty="0">
                <a:solidFill>
                  <a:srgbClr val="800000"/>
                </a:solidFill>
              </a:rPr>
              <a:t>http://</a:t>
            </a:r>
            <a:r>
              <a:rPr lang="en-US" dirty="0" err="1">
                <a:solidFill>
                  <a:srgbClr val="800000"/>
                </a:solidFill>
              </a:rPr>
              <a:t>bit.ly</a:t>
            </a:r>
            <a:r>
              <a:rPr lang="en-US" dirty="0">
                <a:solidFill>
                  <a:srgbClr val="800000"/>
                </a:solidFill>
              </a:rPr>
              <a:t>/</a:t>
            </a:r>
            <a:r>
              <a:rPr lang="en-US" dirty="0" err="1">
                <a:solidFill>
                  <a:srgbClr val="800000"/>
                </a:solidFill>
              </a:rPr>
              <a:t>wTRzaS</a:t>
            </a:r>
            <a:r>
              <a:rPr lang="en-US" dirty="0" smtClean="0">
                <a:solidFill>
                  <a:schemeClr val="tx2"/>
                </a:solidFill>
              </a:rPr>
              <a:t> </a:t>
            </a:r>
            <a:r>
              <a:rPr lang="en-US" dirty="0" smtClean="0">
                <a:solidFill>
                  <a:srgbClr val="000000"/>
                </a:solidFill>
              </a:rPr>
              <a:t>and follow the instructions from the readme </a:t>
            </a:r>
          </a:p>
          <a:p>
            <a:pPr marL="514350" indent="-514350">
              <a:buFont typeface="+mj-ea"/>
              <a:buAutoNum type="circleNumDbPlain"/>
            </a:pPr>
            <a:r>
              <a:rPr lang="en-US" dirty="0" smtClean="0">
                <a:solidFill>
                  <a:srgbClr val="000000"/>
                </a:solidFill>
              </a:rPr>
              <a:t>Alternatively, open readme.md in the “4- JavaScript API” folder</a:t>
            </a:r>
            <a:endParaRPr lang="en-US" dirty="0">
              <a:solidFill>
                <a:srgbClr val="000000"/>
              </a:solidFill>
            </a:endParaRPr>
          </a:p>
        </p:txBody>
      </p:sp>
    </p:spTree>
    <p:extLst>
      <p:ext uri="{BB962C8B-B14F-4D97-AF65-F5344CB8AC3E}">
        <p14:creationId xmlns:p14="http://schemas.microsoft.com/office/powerpoint/2010/main" val="8521169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620683"/>
          </a:xfrm>
        </p:spPr>
        <p:txBody>
          <a:bodyPr/>
          <a:lstStyle/>
          <a:p>
            <a:r>
              <a:rPr lang="en-US" dirty="0" smtClean="0"/>
              <a:t>FORMATTED BULLETS!</a:t>
            </a:r>
            <a:endParaRPr lang="en-US" dirty="0"/>
          </a:p>
        </p:txBody>
      </p:sp>
      <p:sp>
        <p:nvSpPr>
          <p:cNvPr id="5" name="Text Placeholder 4"/>
          <p:cNvSpPr>
            <a:spLocks noGrp="1"/>
          </p:cNvSpPr>
          <p:nvPr>
            <p:ph type="body" sz="quarter" idx="10"/>
          </p:nvPr>
        </p:nvSpPr>
        <p:spPr>
          <a:xfrm>
            <a:off x="389436" y="1447802"/>
            <a:ext cx="8363938" cy="3159839"/>
          </a:xfrm>
        </p:spPr>
        <p:txBody>
          <a:bodyPr/>
          <a:lstStyle/>
          <a:p>
            <a:r>
              <a:rPr lang="en-US" dirty="0" err="1" smtClean="0"/>
              <a:t>Geolocation</a:t>
            </a:r>
            <a:endParaRPr lang="en-US" dirty="0" smtClean="0"/>
          </a:p>
          <a:p>
            <a:r>
              <a:rPr lang="en-US" dirty="0" smtClean="0"/>
              <a:t>Canvas &lt;3</a:t>
            </a:r>
            <a:endParaRPr lang="en-US" dirty="0" smtClean="0"/>
          </a:p>
          <a:p>
            <a:r>
              <a:rPr lang="en-US" dirty="0" smtClean="0"/>
              <a:t>Web Workers and Web Sockets</a:t>
            </a:r>
            <a:endParaRPr lang="en-US" dirty="0"/>
          </a:p>
          <a:p>
            <a:r>
              <a:rPr lang="en-US" dirty="0" smtClean="0"/>
              <a:t>Web Storage and Indexed DB</a:t>
            </a:r>
            <a:endParaRPr lang="en-US" dirty="0"/>
          </a:p>
          <a:p>
            <a:r>
              <a:rPr lang="en-US" dirty="0" smtClean="0"/>
              <a:t>Drag and Drop</a:t>
            </a:r>
          </a:p>
          <a:p>
            <a:r>
              <a:rPr lang="en-US" dirty="0" smtClean="0"/>
              <a:t>History API</a:t>
            </a:r>
            <a:endParaRPr lang="en-US" dirty="0"/>
          </a:p>
        </p:txBody>
      </p:sp>
    </p:spTree>
    <p:extLst>
      <p:ext uri="{BB962C8B-B14F-4D97-AF65-F5344CB8AC3E}">
        <p14:creationId xmlns:p14="http://schemas.microsoft.com/office/powerpoint/2010/main" val="2492801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2" y="160838"/>
            <a:ext cx="7683913" cy="1523497"/>
          </a:xfrm>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727662" y="1329662"/>
            <a:ext cx="7853307" cy="903060"/>
          </a:xfrm>
        </p:spPr>
        <p:txBody>
          <a:bodyPr/>
          <a:lstStyle/>
          <a:p>
            <a:r>
              <a:rPr lang="en-US" dirty="0" smtClean="0">
                <a:solidFill>
                  <a:srgbClr val="000000"/>
                </a:solidFill>
              </a:rPr>
              <a:t>*It’s not creepy, just tel</a:t>
            </a:r>
            <a:r>
              <a:rPr lang="en-US" dirty="0" smtClean="0">
                <a:solidFill>
                  <a:srgbClr val="000000"/>
                </a:solidFill>
              </a:rPr>
              <a:t>l me where you are this exact moment.</a:t>
            </a:r>
            <a:endParaRPr lang="en-US" dirty="0">
              <a:solidFill>
                <a:srgbClr val="000000"/>
              </a:solidFill>
            </a:endParaRPr>
          </a:p>
        </p:txBody>
      </p:sp>
      <p:pic>
        <p:nvPicPr>
          <p:cNvPr id="6" name="do_the_cree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8275" y="2470888"/>
            <a:ext cx="6193494" cy="3480744"/>
          </a:xfrm>
          <a:prstGeom prst="rect">
            <a:avLst/>
          </a:prstGeom>
        </p:spPr>
      </p:pic>
    </p:spTree>
    <p:extLst>
      <p:ext uri="{BB962C8B-B14F-4D97-AF65-F5344CB8AC3E}">
        <p14:creationId xmlns:p14="http://schemas.microsoft.com/office/powerpoint/2010/main" val="26805006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repeatCount="indefinite" fill="hold" display="0">
                  <p:stCondLst>
                    <p:cond delay="indefinite"/>
                  </p:stCondLst>
                </p:cTn>
                <p:tgtEl>
                  <p:spTgt spid="6"/>
                </p:tgtEl>
              </p:cMediaNode>
            </p:video>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9436" y="228602"/>
            <a:ext cx="8363938" cy="451406"/>
          </a:xfrm>
        </p:spPr>
        <p:txBody>
          <a:bodyPr/>
          <a:lstStyle/>
          <a:p>
            <a:r>
              <a:rPr lang="en-US" sz="3200" dirty="0" smtClean="0">
                <a:solidFill>
                  <a:schemeClr val="bg1">
                    <a:alpha val="99000"/>
                  </a:schemeClr>
                </a:solidFill>
              </a:rPr>
              <a:t>You are here (give or take 100 meters)</a:t>
            </a:r>
            <a:endParaRPr lang="en-US" sz="3200" dirty="0">
              <a:solidFill>
                <a:schemeClr val="bg1">
                  <a:alpha val="99000"/>
                </a:schemeClr>
              </a:solidFill>
            </a:endParaRPr>
          </a:p>
        </p:txBody>
      </p:sp>
      <p:sp>
        <p:nvSpPr>
          <p:cNvPr id="6" name="Text Placeholder 5"/>
          <p:cNvSpPr>
            <a:spLocks noGrp="1"/>
          </p:cNvSpPr>
          <p:nvPr>
            <p:ph type="body" sz="quarter" idx="10"/>
          </p:nvPr>
        </p:nvSpPr>
        <p:spPr>
          <a:xfrm>
            <a:off x="390032" y="1447801"/>
            <a:ext cx="8363937" cy="2996206"/>
          </a:xfrm>
        </p:spPr>
        <p:txBody>
          <a:bodyPr/>
          <a:lstStyle/>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18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1800" dirty="0" smtClean="0">
                <a:gradFill>
                  <a:gsLst>
                    <a:gs pos="0">
                      <a:srgbClr val="000000"/>
                    </a:gs>
                    <a:gs pos="86000">
                      <a:srgbClr val="000000"/>
                    </a:gs>
                  </a:gsLst>
                  <a:lin ang="5400000" scaled="0"/>
                </a:gradFill>
                <a:latin typeface="Consolas" pitchFamily="49" charset="0"/>
                <a:cs typeface="Consolas" pitchFamily="49" charset="0"/>
              </a:rPr>
              <a:t>   var</a:t>
            </a:r>
            <a:r>
              <a:rPr lang="en-US" sz="18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a:solidFill>
                  <a:schemeClr val="accent2">
                    <a:lumMod val="50000"/>
                  </a:schemeClr>
                </a:solidFill>
                <a:latin typeface="Consolas" pitchFamily="49" charset="0"/>
                <a:cs typeface="Consolas" pitchFamily="49" charset="0"/>
              </a:rPr>
              <a:t> </a:t>
            </a:r>
            <a:r>
              <a:rPr lang="en-US" sz="18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18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a:t>
            </a:r>
            <a:r>
              <a:rPr lang="en-US" sz="1800" dirty="0" smtClean="0">
                <a:gradFill>
                  <a:gsLst>
                    <a:gs pos="0">
                      <a:srgbClr val="000000"/>
                    </a:gs>
                    <a:gs pos="86000">
                      <a:srgbClr val="000000"/>
                    </a:gs>
                  </a:gsLst>
                  <a:lin ang="5400000" scaled="0"/>
                </a:gradFill>
                <a:latin typeface="Consolas" pitchFamily="49" charset="0"/>
                <a:cs typeface="Consolas" pitchFamily="49" charset="0"/>
              </a:rPr>
              <a:t>var</a:t>
            </a:r>
            <a:r>
              <a:rPr lang="en-US" sz="18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18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6872203" y="2704127"/>
            <a:ext cx="1881170"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creepy geolocation - Google Searc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70172"/>
            <a:ext cx="9144000" cy="403761"/>
          </a:xfrm>
          <a:prstGeom prst="rect">
            <a:avLst/>
          </a:prstGeom>
        </p:spPr>
      </p:pic>
    </p:spTree>
    <p:extLst>
      <p:ext uri="{BB962C8B-B14F-4D97-AF65-F5344CB8AC3E}">
        <p14:creationId xmlns:p14="http://schemas.microsoft.com/office/powerpoint/2010/main" val="8174997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2"/>
            <a:ext cx="8363938" cy="564257"/>
          </a:xfrm>
        </p:spPr>
        <p:txBody>
          <a:bodyPr/>
          <a:lstStyle/>
          <a:p>
            <a:r>
              <a:rPr lang="en-US" sz="40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rPr>
              <a:t>Browser Support for Geolocation</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4893409"/>
              </p:ext>
            </p:extLst>
          </p:nvPr>
        </p:nvGraphicFramePr>
        <p:xfrm>
          <a:off x="653147" y="2412276"/>
          <a:ext cx="7836622" cy="1940558"/>
        </p:xfrm>
        <a:graphic>
          <a:graphicData uri="http://schemas.openxmlformats.org/drawingml/2006/table">
            <a:tbl>
              <a:tblPr firstRow="1" bandCol="1">
                <a:tableStyleId>{B301B821-A1FF-4177-AEE7-76D212191A09}</a:tableStyleId>
              </a:tblPr>
              <a:tblGrid>
                <a:gridCol w="1161139"/>
                <a:gridCol w="1185333"/>
                <a:gridCol w="1100667"/>
                <a:gridCol w="1112762"/>
                <a:gridCol w="1124857"/>
                <a:gridCol w="689428"/>
                <a:gridCol w="701524"/>
                <a:gridCol w="760912"/>
              </a:tblGrid>
              <a:tr h="405914">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rowSpan="2">
                  <a:txBody>
                    <a:bodyPr/>
                    <a:lstStyle/>
                    <a:p>
                      <a:endParaRPr lang="en-US" b="1" dirty="0">
                        <a:solidFill>
                          <a:schemeClr val="bg1"/>
                        </a:solidFill>
                      </a:endParaRPr>
                    </a:p>
                  </a:txBody>
                  <a:tcPr/>
                </a:tc>
                <a:tc gridSpan="3">
                  <a:txBody>
                    <a:bodyPr/>
                    <a:lstStyle/>
                    <a:p>
                      <a:pPr algn="ctr"/>
                      <a:r>
                        <a:rPr lang="en-US" b="1" dirty="0" smtClean="0">
                          <a:solidFill>
                            <a:schemeClr val="bg1"/>
                          </a:solidFill>
                        </a:rPr>
                        <a:t>Mobile</a:t>
                      </a:r>
                      <a:endParaRPr lang="en-US" b="1" dirty="0">
                        <a:solidFill>
                          <a:schemeClr val="bg1"/>
                        </a:solidFill>
                      </a:endParaRPr>
                    </a:p>
                  </a:txBody>
                  <a:tcPr/>
                </a:tc>
                <a:tc hMerge="1">
                  <a:txBody>
                    <a:bodyPr/>
                    <a:lstStyle/>
                    <a:p>
                      <a:endParaRPr lang="en-US" dirty="0"/>
                    </a:p>
                  </a:txBody>
                  <a:tcPr/>
                </a:tc>
                <a:tc hMerge="1">
                  <a:txBody>
                    <a:bodyPr/>
                    <a:lstStyle/>
                    <a:p>
                      <a:endParaRPr lang="en-US" dirty="0"/>
                    </a:p>
                  </a:txBody>
                  <a:tcPr/>
                </a:tc>
              </a:tr>
              <a:tr h="955524">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c>
                  <a:txBody>
                    <a:bodyPr/>
                    <a:lstStyle/>
                    <a:p>
                      <a:endParaRPr lang="en-US" b="1" dirty="0">
                        <a:solidFill>
                          <a:schemeClr val="bg1"/>
                        </a:solidFill>
                      </a:endParaRPr>
                    </a:p>
                  </a:txBody>
                  <a:tcPr/>
                </a:tc>
              </a:tr>
              <a:tr h="370840">
                <a:tc>
                  <a:txBody>
                    <a:bodyPr/>
                    <a:lstStyle/>
                    <a:p>
                      <a:pPr algn="ctr"/>
                      <a:r>
                        <a:rPr lang="en-US" sz="3200" b="1" dirty="0" smtClean="0">
                          <a:solidFill>
                            <a:schemeClr val="bg1"/>
                          </a:solidFill>
                        </a:rPr>
                        <a:t>9</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3200" b="1" dirty="0" smtClean="0">
                          <a:solidFill>
                            <a:schemeClr val="bg1"/>
                          </a:solidFill>
                        </a:rPr>
                        <a:t>3.5</a:t>
                      </a:r>
                      <a:endParaRPr lang="en-US" sz="3200" b="1" dirty="0">
                        <a:solidFill>
                          <a:schemeClr val="bg1"/>
                        </a:solidFill>
                      </a:endParaRPr>
                    </a:p>
                  </a:txBody>
                  <a:tcPr/>
                </a:tc>
                <a:tc>
                  <a:txBody>
                    <a:bodyPr/>
                    <a:lstStyle/>
                    <a:p>
                      <a:pPr algn="ctr"/>
                      <a:r>
                        <a:rPr lang="en-US" sz="3200" b="1" dirty="0" smtClean="0">
                          <a:solidFill>
                            <a:schemeClr val="bg1"/>
                          </a:solidFill>
                        </a:rPr>
                        <a:t>10.6</a:t>
                      </a:r>
                      <a:endParaRPr lang="en-US" sz="3200" b="1" dirty="0">
                        <a:solidFill>
                          <a:schemeClr val="bg1"/>
                        </a:solidFill>
                      </a:endParaRPr>
                    </a:p>
                  </a:txBody>
                  <a:tcPr/>
                </a:tc>
                <a:tc>
                  <a:txBody>
                    <a:bodyPr/>
                    <a:lstStyle/>
                    <a:p>
                      <a:pPr algn="ctr"/>
                      <a:r>
                        <a:rPr lang="en-US" sz="3200" b="1" dirty="0" smtClean="0">
                          <a:solidFill>
                            <a:schemeClr val="bg1"/>
                          </a:solidFill>
                        </a:rPr>
                        <a:t>5</a:t>
                      </a:r>
                      <a:endParaRPr lang="en-US" sz="3200" b="1" dirty="0">
                        <a:solidFill>
                          <a:schemeClr val="bg1"/>
                        </a:solidFill>
                      </a:endParaRPr>
                    </a:p>
                  </a:txBody>
                  <a:tcPr/>
                </a:tc>
                <a:tc>
                  <a:txBody>
                    <a:bodyPr/>
                    <a:lstStyle/>
                    <a:p>
                      <a:pPr algn="ctr"/>
                      <a:r>
                        <a:rPr lang="en-US" sz="2800" b="1" dirty="0" smtClean="0">
                          <a:solidFill>
                            <a:schemeClr val="bg1"/>
                          </a:solidFill>
                        </a:rPr>
                        <a:t>9</a:t>
                      </a:r>
                      <a:endParaRPr lang="en-US" sz="2800" b="1" dirty="0">
                        <a:solidFill>
                          <a:schemeClr val="bg1"/>
                        </a:solidFill>
                      </a:endParaRPr>
                    </a:p>
                  </a:txBody>
                  <a:tcPr/>
                </a:tc>
                <a:tc>
                  <a:txBody>
                    <a:bodyPr/>
                    <a:lstStyle/>
                    <a:p>
                      <a:pPr algn="ctr"/>
                      <a:r>
                        <a:rPr lang="en-US" sz="2800" b="1" dirty="0" smtClean="0">
                          <a:solidFill>
                            <a:schemeClr val="bg1"/>
                          </a:solidFill>
                        </a:rPr>
                        <a:t>2.1</a:t>
                      </a:r>
                      <a:endParaRPr lang="en-US" sz="2800" b="1" dirty="0">
                        <a:solidFill>
                          <a:schemeClr val="bg1"/>
                        </a:solidFill>
                      </a:endParaRPr>
                    </a:p>
                  </a:txBody>
                  <a:tcPr/>
                </a:tc>
                <a:tc>
                  <a:txBody>
                    <a:bodyPr/>
                    <a:lstStyle/>
                    <a:p>
                      <a:pPr algn="ctr"/>
                      <a:r>
                        <a:rPr lang="en-US" sz="2800" b="1" dirty="0" smtClean="0">
                          <a:solidFill>
                            <a:schemeClr val="bg1"/>
                          </a:solidFill>
                        </a:rPr>
                        <a:t>3.2</a:t>
                      </a:r>
                      <a:endParaRPr lang="en-US" sz="2800" b="1" dirty="0">
                        <a:solidFill>
                          <a:schemeClr val="bg1"/>
                        </a:solidFill>
                      </a:endParaRPr>
                    </a:p>
                  </a:txBody>
                  <a:tcPr/>
                </a:tc>
              </a:tr>
            </a:tbl>
          </a:graphicData>
        </a:graphic>
      </p:graphicFrame>
      <p:pic>
        <p:nvPicPr>
          <p:cNvPr id="9" name="Picture 8"/>
          <p:cNvPicPr>
            <a:picLocks noChangeAspect="1"/>
          </p:cNvPicPr>
          <p:nvPr/>
        </p:nvPicPr>
        <p:blipFill>
          <a:blip r:embed="rId2"/>
          <a:stretch>
            <a:fillRect/>
          </a:stretch>
        </p:blipFill>
        <p:spPr>
          <a:xfrm>
            <a:off x="716008" y="2574169"/>
            <a:ext cx="1042309" cy="1042309"/>
          </a:xfrm>
          <a:prstGeom prst="rect">
            <a:avLst/>
          </a:prstGeom>
        </p:spPr>
      </p:pic>
      <p:pic>
        <p:nvPicPr>
          <p:cNvPr id="18" name="Picture 17"/>
          <p:cNvPicPr>
            <a:picLocks noChangeAspect="1"/>
          </p:cNvPicPr>
          <p:nvPr/>
        </p:nvPicPr>
        <p:blipFill>
          <a:blip r:embed="rId3"/>
          <a:stretch>
            <a:fillRect/>
          </a:stretch>
        </p:blipFill>
        <p:spPr>
          <a:xfrm>
            <a:off x="3038324" y="2581882"/>
            <a:ext cx="1037771" cy="1037771"/>
          </a:xfrm>
          <a:prstGeom prst="rect">
            <a:avLst/>
          </a:prstGeom>
        </p:spPr>
      </p:pic>
      <p:pic>
        <p:nvPicPr>
          <p:cNvPr id="19" name="Picture 18"/>
          <p:cNvPicPr>
            <a:picLocks noChangeAspect="1"/>
          </p:cNvPicPr>
          <p:nvPr/>
        </p:nvPicPr>
        <p:blipFill>
          <a:blip r:embed="rId4"/>
          <a:stretch>
            <a:fillRect/>
          </a:stretch>
        </p:blipFill>
        <p:spPr>
          <a:xfrm>
            <a:off x="4171650" y="2578707"/>
            <a:ext cx="956731" cy="1040946"/>
          </a:xfrm>
          <a:prstGeom prst="rect">
            <a:avLst/>
          </a:prstGeom>
        </p:spPr>
      </p:pic>
      <p:pic>
        <p:nvPicPr>
          <p:cNvPr id="20" name="Picture 19"/>
          <p:cNvPicPr>
            <a:picLocks noChangeAspect="1"/>
          </p:cNvPicPr>
          <p:nvPr/>
        </p:nvPicPr>
        <p:blipFill>
          <a:blip r:embed="rId5"/>
          <a:stretch>
            <a:fillRect/>
          </a:stretch>
        </p:blipFill>
        <p:spPr>
          <a:xfrm>
            <a:off x="1880809" y="2570240"/>
            <a:ext cx="1046238" cy="1046238"/>
          </a:xfrm>
          <a:prstGeom prst="rect">
            <a:avLst/>
          </a:prstGeom>
        </p:spPr>
      </p:pic>
      <p:pic>
        <p:nvPicPr>
          <p:cNvPr id="21" name="Picture 20"/>
          <p:cNvPicPr>
            <a:picLocks noChangeAspect="1"/>
          </p:cNvPicPr>
          <p:nvPr/>
        </p:nvPicPr>
        <p:blipFill>
          <a:blip r:embed="rId6"/>
          <a:stretch>
            <a:fillRect/>
          </a:stretch>
        </p:blipFill>
        <p:spPr>
          <a:xfrm>
            <a:off x="5256591" y="2580672"/>
            <a:ext cx="1038981" cy="1038981"/>
          </a:xfrm>
          <a:prstGeom prst="rect">
            <a:avLst/>
          </a:prstGeom>
        </p:spPr>
      </p:pic>
      <p:pic>
        <p:nvPicPr>
          <p:cNvPr id="22" name="Picture 21"/>
          <p:cNvPicPr>
            <a:picLocks noChangeAspect="1"/>
          </p:cNvPicPr>
          <p:nvPr/>
        </p:nvPicPr>
        <p:blipFill>
          <a:blip r:embed="rId7"/>
          <a:stretch>
            <a:fillRect/>
          </a:stretch>
        </p:blipFill>
        <p:spPr>
          <a:xfrm>
            <a:off x="7027332" y="2914712"/>
            <a:ext cx="701766" cy="701766"/>
          </a:xfrm>
          <a:prstGeom prst="rect">
            <a:avLst/>
          </a:prstGeom>
        </p:spPr>
      </p:pic>
      <p:pic>
        <p:nvPicPr>
          <p:cNvPr id="23" name="Picture 22"/>
          <p:cNvPicPr>
            <a:picLocks noChangeAspect="1"/>
          </p:cNvPicPr>
          <p:nvPr/>
        </p:nvPicPr>
        <p:blipFill>
          <a:blip r:embed="rId2"/>
          <a:stretch>
            <a:fillRect/>
          </a:stretch>
        </p:blipFill>
        <p:spPr>
          <a:xfrm>
            <a:off x="6366931" y="2992362"/>
            <a:ext cx="624116" cy="624116"/>
          </a:xfrm>
          <a:prstGeom prst="rect">
            <a:avLst/>
          </a:prstGeom>
        </p:spPr>
      </p:pic>
      <p:pic>
        <p:nvPicPr>
          <p:cNvPr id="24" name="Picture 23"/>
          <p:cNvPicPr>
            <a:picLocks noChangeAspect="1"/>
          </p:cNvPicPr>
          <p:nvPr/>
        </p:nvPicPr>
        <p:blipFill>
          <a:blip r:embed="rId6"/>
          <a:stretch>
            <a:fillRect/>
          </a:stretch>
        </p:blipFill>
        <p:spPr>
          <a:xfrm>
            <a:off x="7789573" y="2992362"/>
            <a:ext cx="639387" cy="639387"/>
          </a:xfrm>
          <a:prstGeom prst="rect">
            <a:avLst/>
          </a:prstGeom>
        </p:spPr>
      </p:pic>
    </p:spTree>
    <p:extLst>
      <p:ext uri="{BB962C8B-B14F-4D97-AF65-F5344CB8AC3E}">
        <p14:creationId xmlns:p14="http://schemas.microsoft.com/office/powerpoint/2010/main" val="3389324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2477" y="241661"/>
            <a:ext cx="7683914" cy="1378644"/>
          </a:xfrm>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41777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7664" y="104533"/>
            <a:ext cx="7683913" cy="1523497"/>
          </a:xfrm>
        </p:spPr>
        <p:txBody>
          <a:bodyPr/>
          <a:lstStyle/>
          <a:p>
            <a:r>
              <a:rPr lang="en-US" sz="6000" dirty="0" smtClean="0"/>
              <a:t>Canvas</a:t>
            </a:r>
            <a:r>
              <a:rPr lang="en-US" sz="6000" baseline="30000" dirty="0" smtClean="0"/>
              <a:t>*</a:t>
            </a:r>
            <a:endParaRPr lang="en-US" sz="6000" dirty="0"/>
          </a:p>
        </p:txBody>
      </p:sp>
      <p:sp>
        <p:nvSpPr>
          <p:cNvPr id="5" name="Subtitle 4"/>
          <p:cNvSpPr>
            <a:spLocks noGrp="1"/>
          </p:cNvSpPr>
          <p:nvPr>
            <p:ph type="subTitle" idx="1"/>
          </p:nvPr>
        </p:nvSpPr>
        <p:spPr>
          <a:xfrm>
            <a:off x="727662" y="1396402"/>
            <a:ext cx="7683914" cy="971209"/>
          </a:xfrm>
        </p:spPr>
        <p:txBody>
          <a:bodyPr/>
          <a:lstStyle/>
          <a:p>
            <a:r>
              <a:rPr lang="en-US" dirty="0" smtClean="0">
                <a:solidFill>
                  <a:srgbClr val="FFFFFF"/>
                </a:solidFill>
              </a:rPr>
              <a:t>*Arts and crafts time!</a:t>
            </a:r>
          </a:p>
        </p:txBody>
      </p:sp>
      <p:pic>
        <p:nvPicPr>
          <p:cNvPr id="8" name="Picture 7"/>
          <p:cNvPicPr>
            <a:picLocks noChangeAspect="1"/>
          </p:cNvPicPr>
          <p:nvPr/>
        </p:nvPicPr>
        <p:blipFill>
          <a:blip r:embed="rId3"/>
          <a:stretch>
            <a:fillRect/>
          </a:stretch>
        </p:blipFill>
        <p:spPr>
          <a:xfrm>
            <a:off x="845969" y="2019455"/>
            <a:ext cx="6096000" cy="4368800"/>
          </a:xfrm>
          <a:prstGeom prst="rect">
            <a:avLst/>
          </a:prstGeom>
        </p:spPr>
      </p:pic>
    </p:spTree>
    <p:extLst>
      <p:ext uri="{BB962C8B-B14F-4D97-AF65-F5344CB8AC3E}">
        <p14:creationId xmlns:p14="http://schemas.microsoft.com/office/powerpoint/2010/main" val="32709612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10.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HTML5">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2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KendoUI-Short-Pitch-Biz_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HTML5.thmx</Template>
  <TotalTime>3444</TotalTime>
  <Words>1766</Words>
  <Application>Microsoft Macintosh PowerPoint</Application>
  <PresentationFormat>On-screen Show (4:3)</PresentationFormat>
  <Paragraphs>272</Paragraphs>
  <Slides>36</Slides>
  <Notes>19</Notes>
  <HiddenSlides>0</HiddenSlides>
  <MMClips>1</MMClips>
  <ScaleCrop>false</ScaleCrop>
  <HeadingPairs>
    <vt:vector size="4" baseType="variant">
      <vt:variant>
        <vt:lpstr>Theme</vt:lpstr>
      </vt:variant>
      <vt:variant>
        <vt:i4>10</vt:i4>
      </vt:variant>
      <vt:variant>
        <vt:lpstr>Slide Titles</vt:lpstr>
      </vt:variant>
      <vt:variant>
        <vt:i4>36</vt:i4>
      </vt:variant>
    </vt:vector>
  </HeadingPairs>
  <TitlesOfParts>
    <vt:vector size="46" baseType="lpstr">
      <vt:lpstr>HTML5</vt:lpstr>
      <vt:lpstr>1_White with Consolas font for code slides</vt:lpstr>
      <vt:lpstr>1_HTML5</vt:lpstr>
      <vt:lpstr>2_White with Consolas font for code slides</vt:lpstr>
      <vt:lpstr>KendoUI-Short-Pitch-Biz_v1</vt:lpstr>
      <vt:lpstr>1_Custom Design</vt:lpstr>
      <vt:lpstr>2_Custom Design</vt:lpstr>
      <vt:lpstr>1_KendoUI-Short-Pitch-Biz_v1</vt:lpstr>
      <vt:lpstr>3_Custom Design</vt:lpstr>
      <vt:lpstr>4_Custom Design</vt:lpstr>
      <vt:lpstr>JavaScript API’s</vt:lpstr>
      <vt:lpstr>JavaScript API’s</vt:lpstr>
      <vt:lpstr>PowerPoint Presentation</vt:lpstr>
      <vt:lpstr>FORMATTED BULLETS!</vt:lpstr>
      <vt:lpstr>Geolocation*</vt:lpstr>
      <vt:lpstr>You are here (give or take 100 meters)</vt:lpstr>
      <vt:lpstr>Browser Support for Geolocation</vt:lpstr>
      <vt:lpstr>Geolocation</vt:lpstr>
      <vt:lpstr>Canvas*</vt:lpstr>
      <vt:lpstr>&lt;canvas&gt; + JavaScript = Pretty Much Anything</vt:lpstr>
      <vt:lpstr>Browser Support for Canvas</vt:lpstr>
      <vt:lpstr>&lt;canvas&gt;</vt:lpstr>
      <vt:lpstr>Web Workers and Sockets*</vt:lpstr>
      <vt:lpstr>Web Workers</vt:lpstr>
      <vt:lpstr>Web Workers</vt:lpstr>
      <vt:lpstr>Browser Support for Web Workers</vt:lpstr>
      <vt:lpstr>Web Sockets – Real Time Connections</vt:lpstr>
      <vt:lpstr>Browser Support for Web Sockets</vt:lpstr>
      <vt:lpstr>Workers and Sockets</vt:lpstr>
      <vt:lpstr>Storage and IndexedDB*</vt:lpstr>
      <vt:lpstr>Working with localStorage </vt:lpstr>
      <vt:lpstr>Browser Support for Web Storage</vt:lpstr>
      <vt:lpstr>Working with IndexedDB</vt:lpstr>
      <vt:lpstr>Browser Support for IndexedDB</vt:lpstr>
      <vt:lpstr>Local Storage</vt:lpstr>
      <vt:lpstr>Drag and Drop*</vt:lpstr>
      <vt:lpstr>Using Drag and Drop</vt:lpstr>
      <vt:lpstr>Using Drag and Drop</vt:lpstr>
      <vt:lpstr>Using Drag and Drop</vt:lpstr>
      <vt:lpstr>Browser Support for Drag and Drop</vt:lpstr>
      <vt:lpstr>Drag and Drop</vt:lpstr>
      <vt:lpstr>History API*</vt:lpstr>
      <vt:lpstr>History API</vt:lpstr>
      <vt:lpstr>Browser Support for History API</vt:lpstr>
      <vt:lpstr>PowerPoint Presentation</vt:lpstr>
      <vt:lpstr>Lab Instructions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Burke Holland</cp:lastModifiedBy>
  <cp:revision>92</cp:revision>
  <dcterms:created xsi:type="dcterms:W3CDTF">2012-01-03T16:41:51Z</dcterms:created>
  <dcterms:modified xsi:type="dcterms:W3CDTF">2012-03-11T21:37:56Z</dcterms:modified>
</cp:coreProperties>
</file>